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70" r:id="rId2"/>
    <p:sldId id="288" r:id="rId3"/>
    <p:sldId id="266" r:id="rId4"/>
    <p:sldId id="267" r:id="rId5"/>
    <p:sldId id="268" r:id="rId6"/>
    <p:sldId id="269" r:id="rId7"/>
    <p:sldId id="272" r:id="rId8"/>
    <p:sldId id="271" r:id="rId9"/>
    <p:sldId id="274" r:id="rId10"/>
    <p:sldId id="273" r:id="rId11"/>
    <p:sldId id="275" r:id="rId12"/>
    <p:sldId id="276" r:id="rId13"/>
    <p:sldId id="278" r:id="rId14"/>
    <p:sldId id="277" r:id="rId15"/>
    <p:sldId id="256" r:id="rId16"/>
    <p:sldId id="258" r:id="rId17"/>
    <p:sldId id="281" r:id="rId18"/>
    <p:sldId id="259" r:id="rId19"/>
    <p:sldId id="282" r:id="rId20"/>
    <p:sldId id="260" r:id="rId21"/>
    <p:sldId id="283" r:id="rId22"/>
    <p:sldId id="261" r:id="rId23"/>
    <p:sldId id="284" r:id="rId24"/>
    <p:sldId id="262" r:id="rId25"/>
    <p:sldId id="287" r:id="rId26"/>
    <p:sldId id="263" r:id="rId27"/>
    <p:sldId id="264" r:id="rId28"/>
    <p:sldId id="286" r:id="rId29"/>
    <p:sldId id="280" r:id="rId30"/>
    <p:sldId id="279" r:id="rId31"/>
    <p:sldId id="265" r:id="rId32"/>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5" d="100"/>
          <a:sy n="75" d="100"/>
        </p:scale>
        <p:origin x="-1236" y="216"/>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zh-TW" altLang="en-US" smtClean="0"/>
              <a:t>按一下以編輯母片標題樣式</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en-US" dirty="0"/>
          </a:p>
        </p:txBody>
      </p:sp>
      <p:sp>
        <p:nvSpPr>
          <p:cNvPr id="4" name="Date Placeholder 3"/>
          <p:cNvSpPr>
            <a:spLocks noGrp="1"/>
          </p:cNvSpPr>
          <p:nvPr>
            <p:ph type="dt" sz="half" idx="10"/>
          </p:nvPr>
        </p:nvSpPr>
        <p:spPr/>
        <p:txBody>
          <a:bodyPr/>
          <a:lstStyle/>
          <a:p>
            <a:fld id="{7468F818-8C8D-44D6-8CFB-14F5A1123150}" type="datetimeFigureOut">
              <a:rPr lang="zh-TW" altLang="en-US" smtClean="0"/>
              <a:t>2018/4/20</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CE4E8A1B-B848-4595-9646-D2F0F658DB71}" type="slidenum">
              <a:rPr lang="zh-TW" altLang="en-US" smtClean="0"/>
              <a:t>‹#›</a:t>
            </a:fld>
            <a:endParaRPr lang="zh-TW" altLang="en-US"/>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a:p>
        </p:txBody>
      </p:sp>
      <p:sp>
        <p:nvSpPr>
          <p:cNvPr id="3" name="Content Placeholder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Date Placeholder 3"/>
          <p:cNvSpPr>
            <a:spLocks noGrp="1"/>
          </p:cNvSpPr>
          <p:nvPr>
            <p:ph type="dt" sz="half" idx="10"/>
          </p:nvPr>
        </p:nvSpPr>
        <p:spPr/>
        <p:txBody>
          <a:bodyPr/>
          <a:lstStyle/>
          <a:p>
            <a:fld id="{7468F818-8C8D-44D6-8CFB-14F5A1123150}" type="datetimeFigureOut">
              <a:rPr lang="zh-TW" altLang="en-US" smtClean="0"/>
              <a:t>2018/4/20</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CE4E8A1B-B848-4595-9646-D2F0F658DB71}" type="slidenum">
              <a:rPr lang="zh-TW" altLang="en-US" smtClean="0"/>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zh-TW" altLang="en-US" smtClean="0"/>
              <a:t>按一下以編輯母片標題樣式</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Date Placeholder 3"/>
          <p:cNvSpPr>
            <a:spLocks noGrp="1"/>
          </p:cNvSpPr>
          <p:nvPr>
            <p:ph type="dt" sz="half" idx="10"/>
          </p:nvPr>
        </p:nvSpPr>
        <p:spPr/>
        <p:txBody>
          <a:bodyPr/>
          <a:lstStyle/>
          <a:p>
            <a:fld id="{7468F818-8C8D-44D6-8CFB-14F5A1123150}" type="datetimeFigureOut">
              <a:rPr lang="zh-TW" altLang="en-US" smtClean="0"/>
              <a:t>2018/4/20</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CE4E8A1B-B848-4595-9646-D2F0F658DB71}" type="slidenum">
              <a:rPr lang="zh-TW" altLang="en-US" smtClean="0"/>
              <a:t>‹#›</a:t>
            </a:fld>
            <a:endParaRPr lang="zh-TW" altLang="en-US"/>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Date Placeholder 4"/>
          <p:cNvSpPr>
            <a:spLocks noGrp="1"/>
          </p:cNvSpPr>
          <p:nvPr>
            <p:ph type="dt" sz="half" idx="10"/>
          </p:nvPr>
        </p:nvSpPr>
        <p:spPr/>
        <p:txBody>
          <a:bodyPr/>
          <a:lstStyle/>
          <a:p>
            <a:fld id="{7468F818-8C8D-44D6-8CFB-14F5A1123150}" type="datetimeFigureOut">
              <a:rPr lang="zh-TW" altLang="en-US" smtClean="0"/>
              <a:t>2018/4/20</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CE4E8A1B-B848-4595-9646-D2F0F658DB71}" type="slidenum">
              <a:rPr lang="zh-TW" altLang="en-US" smtClean="0"/>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zh-TW" altLang="en-US" smtClean="0"/>
              <a:t>按一下以編輯母片標題樣式</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7" name="Date Placeholder 6"/>
          <p:cNvSpPr>
            <a:spLocks noGrp="1"/>
          </p:cNvSpPr>
          <p:nvPr>
            <p:ph type="dt" sz="half" idx="10"/>
          </p:nvPr>
        </p:nvSpPr>
        <p:spPr/>
        <p:txBody>
          <a:bodyPr/>
          <a:lstStyle/>
          <a:p>
            <a:fld id="{7468F818-8C8D-44D6-8CFB-14F5A1123150}" type="datetimeFigureOut">
              <a:rPr lang="zh-TW" altLang="en-US" smtClean="0"/>
              <a:t>2018/4/20</a:t>
            </a:fld>
            <a:endParaRPr lang="zh-TW" altLang="en-US"/>
          </a:p>
        </p:txBody>
      </p:sp>
      <p:sp>
        <p:nvSpPr>
          <p:cNvPr id="8" name="Footer Placeholder 7"/>
          <p:cNvSpPr>
            <a:spLocks noGrp="1"/>
          </p:cNvSpPr>
          <p:nvPr>
            <p:ph type="ftr" sz="quarter" idx="11"/>
          </p:nvPr>
        </p:nvSpPr>
        <p:spPr/>
        <p:txBody>
          <a:bodyPr/>
          <a:lstStyle/>
          <a:p>
            <a:endParaRPr lang="zh-TW" altLang="en-US"/>
          </a:p>
        </p:txBody>
      </p:sp>
      <p:sp>
        <p:nvSpPr>
          <p:cNvPr id="9" name="Slide Number Placeholder 8"/>
          <p:cNvSpPr>
            <a:spLocks noGrp="1"/>
          </p:cNvSpPr>
          <p:nvPr>
            <p:ph type="sldNum" sz="quarter" idx="12"/>
          </p:nvPr>
        </p:nvSpPr>
        <p:spPr/>
        <p:txBody>
          <a:bodyPr/>
          <a:lstStyle/>
          <a:p>
            <a:fld id="{CE4E8A1B-B848-4595-9646-D2F0F658DB71}" type="slidenum">
              <a:rPr lang="zh-TW" altLang="en-US" smtClean="0"/>
              <a:t>‹#›</a:t>
            </a:fld>
            <a:endParaRPr lang="zh-TW" altLang="en-US"/>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a:p>
        </p:txBody>
      </p:sp>
      <p:sp>
        <p:nvSpPr>
          <p:cNvPr id="3" name="Date Placeholder 2"/>
          <p:cNvSpPr>
            <a:spLocks noGrp="1"/>
          </p:cNvSpPr>
          <p:nvPr>
            <p:ph type="dt" sz="half" idx="10"/>
          </p:nvPr>
        </p:nvSpPr>
        <p:spPr/>
        <p:txBody>
          <a:bodyPr/>
          <a:lstStyle/>
          <a:p>
            <a:fld id="{7468F818-8C8D-44D6-8CFB-14F5A1123150}" type="datetimeFigureOut">
              <a:rPr lang="zh-TW" altLang="en-US" smtClean="0"/>
              <a:t>2018/4/20</a:t>
            </a:fld>
            <a:endParaRPr lang="zh-TW" altLang="en-US"/>
          </a:p>
        </p:txBody>
      </p:sp>
      <p:sp>
        <p:nvSpPr>
          <p:cNvPr id="4" name="Footer Placeholder 3"/>
          <p:cNvSpPr>
            <a:spLocks noGrp="1"/>
          </p:cNvSpPr>
          <p:nvPr>
            <p:ph type="ftr" sz="quarter" idx="11"/>
          </p:nvPr>
        </p:nvSpPr>
        <p:spPr/>
        <p:txBody>
          <a:bodyPr/>
          <a:lstStyle/>
          <a:p>
            <a:endParaRPr lang="zh-TW" altLang="en-US"/>
          </a:p>
        </p:txBody>
      </p:sp>
      <p:sp>
        <p:nvSpPr>
          <p:cNvPr id="5" name="Slide Number Placeholder 4"/>
          <p:cNvSpPr>
            <a:spLocks noGrp="1"/>
          </p:cNvSpPr>
          <p:nvPr>
            <p:ph type="sldNum" sz="quarter" idx="12"/>
          </p:nvPr>
        </p:nvSpPr>
        <p:spPr/>
        <p:txBody>
          <a:bodyPr/>
          <a:lstStyle/>
          <a:p>
            <a:fld id="{CE4E8A1B-B848-4595-9646-D2F0F658DB71}" type="slidenum">
              <a:rPr lang="zh-TW" altLang="en-US" smtClean="0"/>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468F818-8C8D-44D6-8CFB-14F5A1123150}" type="datetimeFigureOut">
              <a:rPr lang="zh-TW" altLang="en-US" smtClean="0"/>
              <a:t>2018/4/20</a:t>
            </a:fld>
            <a:endParaRPr lang="zh-TW" altLang="en-US"/>
          </a:p>
        </p:txBody>
      </p:sp>
      <p:sp>
        <p:nvSpPr>
          <p:cNvPr id="3" name="Footer Placeholder 2"/>
          <p:cNvSpPr>
            <a:spLocks noGrp="1"/>
          </p:cNvSpPr>
          <p:nvPr>
            <p:ph type="ftr" sz="quarter" idx="11"/>
          </p:nvPr>
        </p:nvSpPr>
        <p:spPr/>
        <p:txBody>
          <a:bodyPr/>
          <a:lstStyle/>
          <a:p>
            <a:endParaRPr lang="zh-TW" altLang="en-US"/>
          </a:p>
        </p:txBody>
      </p:sp>
      <p:sp>
        <p:nvSpPr>
          <p:cNvPr id="4" name="Slide Number Placeholder 3"/>
          <p:cNvSpPr>
            <a:spLocks noGrp="1"/>
          </p:cNvSpPr>
          <p:nvPr>
            <p:ph type="sldNum" sz="quarter" idx="12"/>
          </p:nvPr>
        </p:nvSpPr>
        <p:spPr/>
        <p:txBody>
          <a:bodyPr/>
          <a:lstStyle/>
          <a:p>
            <a:fld id="{CE4E8A1B-B848-4595-9646-D2F0F658DB71}" type="slidenum">
              <a:rPr lang="zh-TW" altLang="en-US" smtClean="0"/>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zh-TW" altLang="en-US" smtClean="0"/>
              <a:t>按一下以編輯母片標題樣式</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Date Placeholder 4"/>
          <p:cNvSpPr>
            <a:spLocks noGrp="1"/>
          </p:cNvSpPr>
          <p:nvPr>
            <p:ph type="dt" sz="half" idx="10"/>
          </p:nvPr>
        </p:nvSpPr>
        <p:spPr/>
        <p:txBody>
          <a:bodyPr/>
          <a:lstStyle/>
          <a:p>
            <a:fld id="{7468F818-8C8D-44D6-8CFB-14F5A1123150}" type="datetimeFigureOut">
              <a:rPr lang="zh-TW" altLang="en-US" smtClean="0"/>
              <a:t>2018/4/20</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CE4E8A1B-B848-4595-9646-D2F0F658DB71}" type="slidenum">
              <a:rPr lang="zh-TW" altLang="en-US" smtClean="0"/>
              <a:t>‹#›</a:t>
            </a:fld>
            <a:endParaRPr lang="zh-TW" altLang="en-US"/>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zh-TW" altLang="en-US" smtClean="0"/>
              <a:t>按一下以編輯母片標題樣式</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smtClean="0"/>
              <a:t>按一下圖示以新增圖片</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Date Placeholder 4"/>
          <p:cNvSpPr>
            <a:spLocks noGrp="1"/>
          </p:cNvSpPr>
          <p:nvPr>
            <p:ph type="dt" sz="half" idx="10"/>
          </p:nvPr>
        </p:nvSpPr>
        <p:spPr/>
        <p:txBody>
          <a:bodyPr/>
          <a:lstStyle/>
          <a:p>
            <a:fld id="{7468F818-8C8D-44D6-8CFB-14F5A1123150}" type="datetimeFigureOut">
              <a:rPr lang="zh-TW" altLang="en-US" smtClean="0"/>
              <a:t>2018/4/20</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CE4E8A1B-B848-4595-9646-D2F0F658DB71}" type="slidenum">
              <a:rPr lang="zh-TW" altLang="en-US" smtClean="0"/>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a:p>
        </p:txBody>
      </p:sp>
      <p:sp>
        <p:nvSpPr>
          <p:cNvPr id="3" name="Vertical Text Placeholder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Date Placeholder 3"/>
          <p:cNvSpPr>
            <a:spLocks noGrp="1"/>
          </p:cNvSpPr>
          <p:nvPr>
            <p:ph type="dt" sz="half" idx="10"/>
          </p:nvPr>
        </p:nvSpPr>
        <p:spPr/>
        <p:txBody>
          <a:bodyPr/>
          <a:lstStyle/>
          <a:p>
            <a:fld id="{7468F818-8C8D-44D6-8CFB-14F5A1123150}" type="datetimeFigureOut">
              <a:rPr lang="zh-TW" altLang="en-US" smtClean="0"/>
              <a:t>2018/4/20</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CE4E8A1B-B848-4595-9646-D2F0F658DB71}" type="slidenum">
              <a:rPr lang="zh-TW" altLang="en-US" smtClean="0"/>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zh-TW" altLang="en-US" smtClean="0"/>
              <a:t>按一下以編輯母片標題樣式</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7468F818-8C8D-44D6-8CFB-14F5A1123150}" type="datetimeFigureOut">
              <a:rPr lang="zh-TW" altLang="en-US" smtClean="0"/>
              <a:t>2018/4/20</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CE4E8A1B-B848-4595-9646-D2F0F658DB71}" type="slidenum">
              <a:rPr lang="zh-TW" altLang="en-US" smtClean="0"/>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zh-TW" altLang="en-US" smtClean="0"/>
              <a:t>按一下以編輯母片標題樣式</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7468F818-8C8D-44D6-8CFB-14F5A1123150}" type="datetimeFigureOut">
              <a:rPr lang="zh-TW" altLang="en-US" smtClean="0"/>
              <a:t>2018/4/20</a:t>
            </a:fld>
            <a:endParaRPr lang="zh-TW" altLang="en-US"/>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endParaRPr lang="zh-TW" altLang="en-US"/>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CE4E8A1B-B848-4595-9646-D2F0F658DB71}" type="slidenum">
              <a:rPr lang="zh-TW" altLang="en-US" smtClean="0"/>
              <a:t>‹#›</a:t>
            </a:fld>
            <a:endParaRPr lang="zh-TW" alt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503040" y="1340768"/>
            <a:ext cx="8640960" cy="1927225"/>
          </a:xfrm>
        </p:spPr>
        <p:txBody>
          <a:bodyPr>
            <a:normAutofit fontScale="90000"/>
          </a:bodyPr>
          <a:lstStyle/>
          <a:p>
            <a:pPr>
              <a:lnSpc>
                <a:spcPct val="150000"/>
              </a:lnSpc>
            </a:pPr>
            <a:r>
              <a:rPr lang="zh-TW" altLang="en-US" dirty="0" smtClean="0">
                <a:latin typeface="微軟正黑體" panose="020B0604030504040204" pitchFamily="34" charset="-120"/>
                <a:ea typeface="微軟正黑體" panose="020B0604030504040204" pitchFamily="34" charset="-120"/>
              </a:rPr>
              <a:t>十二年國民基本教育課程綱要</a:t>
            </a:r>
            <a:r>
              <a:rPr lang="en-US" altLang="zh-TW" dirty="0" smtClean="0">
                <a:latin typeface="微軟正黑體" panose="020B0604030504040204" pitchFamily="34" charset="-120"/>
                <a:ea typeface="微軟正黑體" panose="020B0604030504040204" pitchFamily="34" charset="-120"/>
              </a:rPr>
              <a:t/>
            </a:r>
            <a:br>
              <a:rPr lang="en-US" altLang="zh-TW" dirty="0" smtClean="0">
                <a:latin typeface="微軟正黑體" panose="020B0604030504040204" pitchFamily="34" charset="-120"/>
                <a:ea typeface="微軟正黑體" panose="020B0604030504040204" pitchFamily="34" charset="-120"/>
              </a:rPr>
            </a:br>
            <a:r>
              <a:rPr lang="zh-TW" altLang="en-US" dirty="0" smtClean="0">
                <a:latin typeface="微軟正黑體" panose="020B0604030504040204" pitchFamily="34" charset="-120"/>
                <a:ea typeface="微軟正黑體" panose="020B0604030504040204" pitchFamily="34" charset="-120"/>
              </a:rPr>
              <a:t>總綱</a:t>
            </a:r>
            <a:r>
              <a:rPr lang="zh-TW" altLang="en-US" dirty="0" smtClean="0">
                <a:latin typeface="微軟正黑體" panose="020B0604030504040204" pitchFamily="34" charset="-120"/>
                <a:ea typeface="微軟正黑體" panose="020B0604030504040204" pitchFamily="34" charset="-120"/>
              </a:rPr>
              <a:t>導讀</a:t>
            </a:r>
            <a:r>
              <a:rPr lang="en-US" altLang="zh-TW" dirty="0" smtClean="0">
                <a:latin typeface="微軟正黑體" panose="020B0604030504040204" pitchFamily="34" charset="-120"/>
                <a:ea typeface="微軟正黑體" panose="020B0604030504040204" pitchFamily="34" charset="-120"/>
              </a:rPr>
              <a:t>-</a:t>
            </a:r>
            <a:r>
              <a:rPr lang="zh-TW" altLang="en-US" sz="3600" dirty="0" smtClean="0">
                <a:latin typeface="微軟正黑體" panose="020B0604030504040204" pitchFamily="34" charset="-120"/>
                <a:ea typeface="微軟正黑體" panose="020B0604030504040204" pitchFamily="34" charset="-120"/>
              </a:rPr>
              <a:t>國中小學階段</a:t>
            </a:r>
            <a:endParaRPr lang="zh-TW" altLang="en-US" sz="3600" dirty="0">
              <a:latin typeface="微軟正黑體" panose="020B0604030504040204" pitchFamily="34" charset="-120"/>
              <a:ea typeface="微軟正黑體" panose="020B0604030504040204" pitchFamily="34" charset="-120"/>
            </a:endParaRPr>
          </a:p>
        </p:txBody>
      </p:sp>
      <p:sp>
        <p:nvSpPr>
          <p:cNvPr id="3" name="副標題 2"/>
          <p:cNvSpPr>
            <a:spLocks noGrp="1"/>
          </p:cNvSpPr>
          <p:nvPr>
            <p:ph type="subTitle" idx="1"/>
          </p:nvPr>
        </p:nvSpPr>
        <p:spPr>
          <a:xfrm>
            <a:off x="611560" y="3501008"/>
            <a:ext cx="6400800" cy="1752600"/>
          </a:xfrm>
        </p:spPr>
        <p:txBody>
          <a:bodyPr/>
          <a:lstStyle/>
          <a:p>
            <a:r>
              <a:rPr lang="zh-TW" altLang="en-US" b="1" dirty="0">
                <a:solidFill>
                  <a:srgbClr val="0070C0"/>
                </a:solidFill>
              </a:rPr>
              <a:t>設計問題在社群中讓老師</a:t>
            </a:r>
            <a:r>
              <a:rPr lang="zh-TW" altLang="en-US" b="1" dirty="0" smtClean="0">
                <a:solidFill>
                  <a:srgbClr val="0070C0"/>
                </a:solidFill>
              </a:rPr>
              <a:t>討論並分享</a:t>
            </a:r>
            <a:endParaRPr lang="en-US" altLang="zh-TW" b="1" dirty="0" smtClean="0">
              <a:solidFill>
                <a:srgbClr val="0070C0"/>
              </a:solidFill>
            </a:endParaRPr>
          </a:p>
          <a:p>
            <a:pPr marL="342900" indent="-342900">
              <a:buFont typeface="Arial" panose="020B0604020202020204" pitchFamily="34" charset="0"/>
              <a:buChar char="•"/>
            </a:pPr>
            <a:r>
              <a:rPr lang="zh-TW" altLang="en-US" b="1" dirty="0" smtClean="0">
                <a:solidFill>
                  <a:schemeClr val="tx2"/>
                </a:solidFill>
              </a:rPr>
              <a:t>可以全體社群成員分次完成</a:t>
            </a:r>
            <a:endParaRPr lang="en-US" altLang="zh-TW" b="1" dirty="0" smtClean="0">
              <a:solidFill>
                <a:schemeClr val="tx2"/>
              </a:solidFill>
            </a:endParaRPr>
          </a:p>
          <a:p>
            <a:pPr marL="342900" indent="-342900">
              <a:buFont typeface="Arial" panose="020B0604020202020204" pitchFamily="34" charset="0"/>
              <a:buChar char="•"/>
            </a:pPr>
            <a:r>
              <a:rPr lang="zh-TW" altLang="en-US" b="1" dirty="0" smtClean="0">
                <a:solidFill>
                  <a:schemeClr val="tx2"/>
                </a:solidFill>
              </a:rPr>
              <a:t>亦可社群成員分工一次完成</a:t>
            </a:r>
            <a:endParaRPr lang="en-US" altLang="zh-TW" b="1" dirty="0" smtClean="0">
              <a:solidFill>
                <a:schemeClr val="tx2"/>
              </a:solidFill>
            </a:endParaRPr>
          </a:p>
          <a:p>
            <a:pPr marL="342900" indent="-342900">
              <a:buFont typeface="Arial" panose="020B0604020202020204" pitchFamily="34" charset="0"/>
              <a:buChar char="•"/>
            </a:pPr>
            <a:endParaRPr lang="en-US" altLang="zh-TW" b="1" dirty="0" smtClean="0">
              <a:solidFill>
                <a:schemeClr val="tx2"/>
              </a:solidFill>
            </a:endParaRPr>
          </a:p>
        </p:txBody>
      </p:sp>
      <p:sp>
        <p:nvSpPr>
          <p:cNvPr id="4" name="文字方塊 3"/>
          <p:cNvSpPr txBox="1"/>
          <p:nvPr/>
        </p:nvSpPr>
        <p:spPr>
          <a:xfrm>
            <a:off x="2843808" y="5454848"/>
            <a:ext cx="5724644" cy="369332"/>
          </a:xfrm>
          <a:prstGeom prst="rect">
            <a:avLst/>
          </a:prstGeom>
          <a:noFill/>
        </p:spPr>
        <p:txBody>
          <a:bodyPr wrap="none" rtlCol="0">
            <a:spAutoFit/>
          </a:bodyPr>
          <a:lstStyle/>
          <a:p>
            <a:r>
              <a:rPr lang="zh-TW" altLang="en-US" dirty="0" smtClean="0"/>
              <a:t>設計者</a:t>
            </a:r>
            <a:r>
              <a:rPr lang="zh-TW" altLang="en-US" dirty="0" smtClean="0">
                <a:latin typeface="新細明體"/>
                <a:ea typeface="新細明體"/>
              </a:rPr>
              <a:t>：</a:t>
            </a:r>
            <a:r>
              <a:rPr lang="zh-TW" altLang="en-US" dirty="0" smtClean="0"/>
              <a:t>國立臺灣師範大學師資培育學院張素貞副教授</a:t>
            </a:r>
            <a:endParaRPr lang="zh-TW" altLang="en-US" dirty="0"/>
          </a:p>
        </p:txBody>
      </p:sp>
    </p:spTree>
    <p:extLst>
      <p:ext uri="{BB962C8B-B14F-4D97-AF65-F5344CB8AC3E}">
        <p14:creationId xmlns:p14="http://schemas.microsoft.com/office/powerpoint/2010/main" val="20515296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a:xfrm>
            <a:off x="467544" y="620688"/>
            <a:ext cx="8229600" cy="990600"/>
          </a:xfrm>
        </p:spPr>
        <p:txBody>
          <a:bodyPr>
            <a:normAutofit fontScale="90000"/>
          </a:bodyPr>
          <a:lstStyle/>
          <a:p>
            <a:pPr algn="ctr"/>
            <a:r>
              <a:rPr lang="en-US" altLang="zh-TW" dirty="0" smtClean="0"/>
              <a:t/>
            </a:r>
            <a:br>
              <a:rPr lang="en-US" altLang="zh-TW" dirty="0" smtClean="0"/>
            </a:br>
            <a:r>
              <a:rPr lang="zh-TW" altLang="en-US" dirty="0" smtClean="0"/>
              <a:t>十二</a:t>
            </a:r>
            <a:r>
              <a:rPr lang="zh-TW" altLang="en-US" dirty="0"/>
              <a:t>年國民基本教育課程綱要總綱</a:t>
            </a:r>
            <a:br>
              <a:rPr lang="zh-TW" altLang="en-US" dirty="0"/>
            </a:br>
            <a:r>
              <a:rPr lang="zh-TW" altLang="en-US" dirty="0"/>
              <a:t>目錄</a:t>
            </a:r>
            <a:br>
              <a:rPr lang="zh-TW" altLang="en-US" dirty="0"/>
            </a:br>
            <a:endParaRPr lang="zh-TW" altLang="en-US" dirty="0"/>
          </a:p>
        </p:txBody>
      </p:sp>
      <p:sp>
        <p:nvSpPr>
          <p:cNvPr id="5" name="內容版面配置區 4"/>
          <p:cNvSpPr>
            <a:spLocks noGrp="1"/>
          </p:cNvSpPr>
          <p:nvPr>
            <p:ph idx="1"/>
          </p:nvPr>
        </p:nvSpPr>
        <p:spPr/>
        <p:txBody>
          <a:bodyPr>
            <a:normAutofit/>
          </a:bodyPr>
          <a:lstStyle/>
          <a:p>
            <a:r>
              <a:rPr lang="zh-TW" altLang="en-US" sz="3200" dirty="0">
                <a:latin typeface="+mn-ea"/>
              </a:rPr>
              <a:t>壹、修訂</a:t>
            </a:r>
            <a:r>
              <a:rPr lang="zh-TW" altLang="en-US" sz="3200" dirty="0" smtClean="0">
                <a:latin typeface="+mn-ea"/>
              </a:rPr>
              <a:t>背景</a:t>
            </a:r>
            <a:endParaRPr lang="en-US" altLang="zh-TW" sz="3200" dirty="0" smtClean="0">
              <a:latin typeface="+mn-ea"/>
            </a:endParaRPr>
          </a:p>
          <a:p>
            <a:r>
              <a:rPr lang="zh-TW" altLang="en-US" sz="3200" dirty="0">
                <a:latin typeface="+mn-ea"/>
              </a:rPr>
              <a:t>貳、基本理</a:t>
            </a:r>
            <a:r>
              <a:rPr lang="zh-TW" altLang="en-US" sz="3200" dirty="0" smtClean="0">
                <a:latin typeface="+mn-ea"/>
              </a:rPr>
              <a:t>念</a:t>
            </a:r>
            <a:endParaRPr lang="en-US" altLang="zh-TW" sz="3200" dirty="0" smtClean="0">
              <a:latin typeface="+mn-ea"/>
            </a:endParaRPr>
          </a:p>
          <a:p>
            <a:r>
              <a:rPr lang="zh-TW" altLang="en-US" sz="3200" dirty="0" smtClean="0">
                <a:latin typeface="+mn-ea"/>
              </a:rPr>
              <a:t>參、</a:t>
            </a:r>
            <a:r>
              <a:rPr lang="zh-TW" altLang="en-US" sz="3200" dirty="0">
                <a:latin typeface="+mn-ea"/>
              </a:rPr>
              <a:t>課程</a:t>
            </a:r>
            <a:r>
              <a:rPr lang="zh-TW" altLang="en-US" sz="3200" dirty="0" smtClean="0">
                <a:latin typeface="+mn-ea"/>
              </a:rPr>
              <a:t>目標</a:t>
            </a:r>
            <a:endParaRPr lang="en-US" altLang="zh-TW" sz="3200" dirty="0" smtClean="0">
              <a:latin typeface="+mn-ea"/>
            </a:endParaRPr>
          </a:p>
          <a:p>
            <a:r>
              <a:rPr lang="zh-TW" altLang="en-US" sz="3200" dirty="0" smtClean="0">
                <a:latin typeface="+mn-ea"/>
              </a:rPr>
              <a:t>肆</a:t>
            </a:r>
            <a:r>
              <a:rPr lang="zh-TW" altLang="en-US" sz="3200" dirty="0">
                <a:latin typeface="+mn-ea"/>
              </a:rPr>
              <a:t>、核心</a:t>
            </a:r>
            <a:r>
              <a:rPr lang="zh-TW" altLang="en-US" sz="3200" dirty="0" smtClean="0">
                <a:latin typeface="+mn-ea"/>
              </a:rPr>
              <a:t>素養</a:t>
            </a:r>
            <a:endParaRPr lang="en-US" altLang="zh-TW" sz="3200" dirty="0" smtClean="0">
              <a:latin typeface="+mn-ea"/>
            </a:endParaRPr>
          </a:p>
          <a:p>
            <a:r>
              <a:rPr lang="zh-TW" altLang="en-US" sz="3200" dirty="0">
                <a:latin typeface="+mn-ea"/>
              </a:rPr>
              <a:t>伍、學習</a:t>
            </a:r>
            <a:r>
              <a:rPr lang="zh-TW" altLang="en-US" sz="3200" dirty="0" smtClean="0">
                <a:latin typeface="+mn-ea"/>
              </a:rPr>
              <a:t>階段</a:t>
            </a:r>
            <a:endParaRPr lang="en-US" altLang="zh-TW" sz="3200" dirty="0" smtClean="0">
              <a:latin typeface="+mn-ea"/>
            </a:endParaRPr>
          </a:p>
          <a:p>
            <a:r>
              <a:rPr lang="zh-TW" altLang="en-US" sz="3200" dirty="0" smtClean="0">
                <a:latin typeface="+mn-ea"/>
              </a:rPr>
              <a:t>陸、</a:t>
            </a:r>
            <a:r>
              <a:rPr lang="zh-TW" altLang="en-US" sz="3200" dirty="0">
                <a:latin typeface="+mn-ea"/>
              </a:rPr>
              <a:t>課程</a:t>
            </a:r>
            <a:r>
              <a:rPr lang="zh-TW" altLang="en-US" sz="3200" dirty="0" smtClean="0">
                <a:latin typeface="+mn-ea"/>
              </a:rPr>
              <a:t>架構</a:t>
            </a:r>
            <a:endParaRPr lang="en-US" altLang="zh-TW" sz="3200" dirty="0" smtClean="0">
              <a:latin typeface="+mn-ea"/>
            </a:endParaRPr>
          </a:p>
          <a:p>
            <a:r>
              <a:rPr lang="zh-TW" altLang="en-US" sz="3200" dirty="0">
                <a:latin typeface="+mn-ea"/>
              </a:rPr>
              <a:t>柒、實施</a:t>
            </a:r>
            <a:r>
              <a:rPr lang="zh-TW" altLang="en-US" sz="3200" dirty="0" smtClean="0">
                <a:latin typeface="+mn-ea"/>
              </a:rPr>
              <a:t>要點</a:t>
            </a:r>
            <a:endParaRPr lang="en-US" altLang="zh-TW" sz="3200" dirty="0" smtClean="0">
              <a:latin typeface="+mn-ea"/>
            </a:endParaRPr>
          </a:p>
          <a:p>
            <a:r>
              <a:rPr lang="zh-TW" altLang="en-US" sz="3200" dirty="0">
                <a:latin typeface="+mn-ea"/>
              </a:rPr>
              <a:t>捌、附錄</a:t>
            </a:r>
            <a:endParaRPr lang="en-US" altLang="zh-TW" sz="3200" dirty="0" smtClean="0">
              <a:latin typeface="+mn-ea"/>
            </a:endParaRPr>
          </a:p>
          <a:p>
            <a:endParaRPr lang="zh-TW" altLang="en-US" sz="3200" dirty="0">
              <a:latin typeface="+mn-ea"/>
            </a:endParaRPr>
          </a:p>
        </p:txBody>
      </p:sp>
    </p:spTree>
    <p:extLst>
      <p:ext uri="{BB962C8B-B14F-4D97-AF65-F5344CB8AC3E}">
        <p14:creationId xmlns:p14="http://schemas.microsoft.com/office/powerpoint/2010/main" val="28703300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p:txBody>
          <a:bodyPr/>
          <a:lstStyle/>
          <a:p>
            <a:r>
              <a:rPr lang="zh-TW" altLang="en-US" dirty="0" smtClean="0">
                <a:latin typeface="微軟正黑體" panose="020B0604030504040204" pitchFamily="34" charset="-120"/>
                <a:ea typeface="微軟正黑體" panose="020B0604030504040204" pitchFamily="34" charset="-120"/>
              </a:rPr>
              <a:t>壹、修訂</a:t>
            </a:r>
            <a:r>
              <a:rPr lang="zh-TW" altLang="en-US" dirty="0" smtClean="0">
                <a:latin typeface="微軟正黑體" panose="020B0604030504040204" pitchFamily="34" charset="-120"/>
                <a:ea typeface="微軟正黑體" panose="020B0604030504040204" pitchFamily="34" charset="-120"/>
              </a:rPr>
              <a:t>背景</a:t>
            </a:r>
            <a:endParaRPr lang="zh-TW" altLang="en-US" dirty="0">
              <a:latin typeface="微軟正黑體" panose="020B0604030504040204" pitchFamily="34" charset="-120"/>
              <a:ea typeface="微軟正黑體" panose="020B0604030504040204" pitchFamily="34" charset="-120"/>
            </a:endParaRPr>
          </a:p>
        </p:txBody>
      </p:sp>
      <p:sp>
        <p:nvSpPr>
          <p:cNvPr id="3" name="副標題 2"/>
          <p:cNvSpPr>
            <a:spLocks noGrp="1"/>
          </p:cNvSpPr>
          <p:nvPr>
            <p:ph type="subTitle" idx="1"/>
          </p:nvPr>
        </p:nvSpPr>
        <p:spPr/>
        <p:txBody>
          <a:bodyPr>
            <a:normAutofit/>
          </a:bodyPr>
          <a:lstStyle/>
          <a:p>
            <a:r>
              <a:rPr lang="zh-TW" altLang="en-US" sz="2800" dirty="0" smtClean="0">
                <a:solidFill>
                  <a:srgbClr val="0070C0"/>
                </a:solidFill>
              </a:rPr>
              <a:t>總綱第</a:t>
            </a:r>
            <a:r>
              <a:rPr lang="en-US" altLang="zh-TW" sz="2800" dirty="0" smtClean="0">
                <a:solidFill>
                  <a:srgbClr val="0070C0"/>
                </a:solidFill>
              </a:rPr>
              <a:t>1</a:t>
            </a:r>
            <a:r>
              <a:rPr lang="zh-TW" altLang="en-US" sz="2800" dirty="0" smtClean="0">
                <a:solidFill>
                  <a:srgbClr val="0070C0"/>
                </a:solidFill>
              </a:rPr>
              <a:t>頁</a:t>
            </a:r>
            <a:endParaRPr lang="zh-TW" altLang="en-US" sz="2800" dirty="0">
              <a:solidFill>
                <a:srgbClr val="0070C0"/>
              </a:solidFill>
            </a:endParaRPr>
          </a:p>
        </p:txBody>
      </p:sp>
    </p:spTree>
    <p:extLst>
      <p:ext uri="{BB962C8B-B14F-4D97-AF65-F5344CB8AC3E}">
        <p14:creationId xmlns:p14="http://schemas.microsoft.com/office/powerpoint/2010/main" val="10393161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dirty="0"/>
          </a:p>
        </p:txBody>
      </p:sp>
      <p:sp>
        <p:nvSpPr>
          <p:cNvPr id="3" name="內容版面配置區 2"/>
          <p:cNvSpPr>
            <a:spLocks noGrp="1"/>
          </p:cNvSpPr>
          <p:nvPr>
            <p:ph idx="1"/>
          </p:nvPr>
        </p:nvSpPr>
        <p:spPr/>
        <p:txBody>
          <a:bodyPr/>
          <a:lstStyle/>
          <a:p>
            <a:pPr>
              <a:lnSpc>
                <a:spcPct val="150000"/>
              </a:lnSpc>
            </a:pPr>
            <a:r>
              <a:rPr lang="zh-TW" altLang="en-US" sz="3600" dirty="0" smtClean="0">
                <a:latin typeface="微軟正黑體" panose="020B0604030504040204" pitchFamily="34" charset="-120"/>
                <a:ea typeface="微軟正黑體" panose="020B0604030504040204" pitchFamily="34" charset="-120"/>
              </a:rPr>
              <a:t>為何要推動十二年國教新課綱</a:t>
            </a:r>
            <a:r>
              <a:rPr lang="zh-TW" altLang="en-US" sz="3600" dirty="0" smtClean="0">
                <a:latin typeface="新細明體"/>
                <a:ea typeface="新細明體"/>
              </a:rPr>
              <a:t>？</a:t>
            </a:r>
            <a:endParaRPr lang="en-US" altLang="zh-TW" sz="3600" dirty="0" smtClean="0">
              <a:latin typeface="微軟正黑體" panose="020B0604030504040204" pitchFamily="34" charset="-120"/>
              <a:ea typeface="微軟正黑體" panose="020B0604030504040204" pitchFamily="34" charset="-120"/>
            </a:endParaRPr>
          </a:p>
          <a:p>
            <a:pPr>
              <a:lnSpc>
                <a:spcPct val="150000"/>
              </a:lnSpc>
            </a:pPr>
            <a:r>
              <a:rPr lang="zh-TW" altLang="en-US" sz="3600" dirty="0">
                <a:latin typeface="微軟正黑體" panose="020B0604030504040204" pitchFamily="34" charset="-120"/>
                <a:ea typeface="微軟正黑體" panose="020B0604030504040204" pitchFamily="34" charset="-120"/>
              </a:rPr>
              <a:t>是在</a:t>
            </a:r>
            <a:r>
              <a:rPr lang="zh-TW" altLang="en-US" sz="3600" dirty="0" smtClean="0">
                <a:latin typeface="微軟正黑體" panose="020B0604030504040204" pitchFamily="34" charset="-120"/>
                <a:ea typeface="微軟正黑體" panose="020B0604030504040204" pitchFamily="34" charset="-120"/>
              </a:rPr>
              <a:t>怎樣的背景下修訂新課綱的</a:t>
            </a:r>
            <a:r>
              <a:rPr lang="zh-TW" altLang="en-US" sz="3600" dirty="0" smtClean="0">
                <a:latin typeface="新細明體"/>
                <a:ea typeface="新細明體"/>
              </a:rPr>
              <a:t>？</a:t>
            </a:r>
            <a:endParaRPr lang="en-US" altLang="zh-TW" sz="3600" dirty="0" smtClean="0">
              <a:latin typeface="微軟正黑體" panose="020B0604030504040204" pitchFamily="34" charset="-120"/>
              <a:ea typeface="微軟正黑體" panose="020B0604030504040204" pitchFamily="34" charset="-120"/>
            </a:endParaRPr>
          </a:p>
          <a:p>
            <a:pPr marL="0" indent="0">
              <a:lnSpc>
                <a:spcPct val="150000"/>
              </a:lnSpc>
              <a:buNone/>
            </a:pPr>
            <a:endParaRPr lang="zh-TW" altLang="en-US"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13116487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ctrTitle"/>
          </p:nvPr>
        </p:nvSpPr>
        <p:spPr/>
        <p:txBody>
          <a:bodyPr/>
          <a:lstStyle/>
          <a:p>
            <a:r>
              <a:rPr lang="zh-TW" altLang="en-US" dirty="0">
                <a:latin typeface="微軟正黑體" panose="020B0604030504040204" pitchFamily="34" charset="-120"/>
                <a:ea typeface="微軟正黑體" panose="020B0604030504040204" pitchFamily="34" charset="-120"/>
              </a:rPr>
              <a:t>貳、基本理念</a:t>
            </a:r>
          </a:p>
        </p:txBody>
      </p:sp>
      <p:sp>
        <p:nvSpPr>
          <p:cNvPr id="5" name="副標題 4"/>
          <p:cNvSpPr>
            <a:spLocks noGrp="1"/>
          </p:cNvSpPr>
          <p:nvPr>
            <p:ph type="subTitle" idx="1"/>
          </p:nvPr>
        </p:nvSpPr>
        <p:spPr/>
        <p:txBody>
          <a:bodyPr/>
          <a:lstStyle/>
          <a:p>
            <a:r>
              <a:rPr lang="zh-TW" altLang="en-US" sz="2800" dirty="0">
                <a:solidFill>
                  <a:srgbClr val="0070C0"/>
                </a:solidFill>
              </a:rPr>
              <a:t>總綱第</a:t>
            </a:r>
            <a:r>
              <a:rPr lang="en-US" altLang="zh-TW" sz="2800" dirty="0">
                <a:solidFill>
                  <a:srgbClr val="0070C0"/>
                </a:solidFill>
              </a:rPr>
              <a:t>1</a:t>
            </a:r>
            <a:r>
              <a:rPr lang="zh-TW" altLang="en-US" sz="2800" dirty="0">
                <a:solidFill>
                  <a:srgbClr val="0070C0"/>
                </a:solidFill>
              </a:rPr>
              <a:t>頁</a:t>
            </a:r>
          </a:p>
          <a:p>
            <a:endParaRPr lang="zh-TW" altLang="en-US" dirty="0"/>
          </a:p>
        </p:txBody>
      </p:sp>
    </p:spTree>
    <p:extLst>
      <p:ext uri="{BB962C8B-B14F-4D97-AF65-F5344CB8AC3E}">
        <p14:creationId xmlns:p14="http://schemas.microsoft.com/office/powerpoint/2010/main" val="423046573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endParaRPr lang="zh-TW" altLang="en-US" sz="4000" dirty="0">
              <a:latin typeface="微軟正黑體" panose="020B0604030504040204" pitchFamily="34" charset="-120"/>
              <a:ea typeface="微軟正黑體" panose="020B0604030504040204" pitchFamily="34" charset="-120"/>
            </a:endParaRPr>
          </a:p>
        </p:txBody>
      </p:sp>
      <p:sp>
        <p:nvSpPr>
          <p:cNvPr id="3" name="內容版面配置區 2"/>
          <p:cNvSpPr>
            <a:spLocks noGrp="1"/>
          </p:cNvSpPr>
          <p:nvPr>
            <p:ph idx="1"/>
          </p:nvPr>
        </p:nvSpPr>
        <p:spPr/>
        <p:txBody>
          <a:bodyPr>
            <a:normAutofit/>
          </a:bodyPr>
          <a:lstStyle/>
          <a:p>
            <a:pPr>
              <a:lnSpc>
                <a:spcPct val="150000"/>
              </a:lnSpc>
            </a:pPr>
            <a:r>
              <a:rPr lang="zh-TW" altLang="en-US" sz="3600" dirty="0">
                <a:latin typeface="+mj-ea"/>
                <a:ea typeface="+mj-ea"/>
              </a:rPr>
              <a:t>十二年國民基本教育之</a:t>
            </a:r>
            <a:r>
              <a:rPr lang="zh-TW" altLang="en-US" sz="3600" dirty="0" smtClean="0">
                <a:latin typeface="+mj-ea"/>
                <a:ea typeface="+mj-ea"/>
              </a:rPr>
              <a:t>課程是本於何種精神與理念據以發展的？</a:t>
            </a:r>
            <a:endParaRPr lang="en-US" altLang="zh-TW" sz="3600" dirty="0" smtClean="0">
              <a:latin typeface="+mj-ea"/>
              <a:ea typeface="+mj-ea"/>
            </a:endParaRPr>
          </a:p>
          <a:p>
            <a:pPr>
              <a:lnSpc>
                <a:spcPct val="150000"/>
              </a:lnSpc>
            </a:pPr>
            <a:r>
              <a:rPr lang="zh-TW" altLang="en-US" sz="3600" dirty="0">
                <a:latin typeface="+mj-ea"/>
                <a:ea typeface="+mj-ea"/>
              </a:rPr>
              <a:t>十二年國民基本教育之</a:t>
            </a:r>
            <a:r>
              <a:rPr lang="zh-TW" altLang="en-US" sz="3600" dirty="0" smtClean="0">
                <a:latin typeface="+mj-ea"/>
                <a:ea typeface="+mj-ea"/>
              </a:rPr>
              <a:t>課程綱要的願景為何？</a:t>
            </a:r>
            <a:endParaRPr lang="zh-TW" altLang="en-US" sz="3600" dirty="0">
              <a:latin typeface="+mj-ea"/>
              <a:ea typeface="+mj-ea"/>
            </a:endParaRPr>
          </a:p>
        </p:txBody>
      </p:sp>
    </p:spTree>
    <p:extLst>
      <p:ext uri="{BB962C8B-B14F-4D97-AF65-F5344CB8AC3E}">
        <p14:creationId xmlns:p14="http://schemas.microsoft.com/office/powerpoint/2010/main" val="288495662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ctrTitle"/>
          </p:nvPr>
        </p:nvSpPr>
        <p:spPr/>
        <p:txBody>
          <a:bodyPr/>
          <a:lstStyle/>
          <a:p>
            <a:r>
              <a:rPr lang="zh-TW" altLang="en-US" dirty="0">
                <a:latin typeface="微軟正黑體" panose="020B0604030504040204" pitchFamily="34" charset="-120"/>
                <a:ea typeface="微軟正黑體" panose="020B0604030504040204" pitchFamily="34" charset="-120"/>
              </a:rPr>
              <a:t>參、課程目標</a:t>
            </a:r>
          </a:p>
        </p:txBody>
      </p:sp>
      <p:sp>
        <p:nvSpPr>
          <p:cNvPr id="5" name="副標題 4"/>
          <p:cNvSpPr>
            <a:spLocks noGrp="1"/>
          </p:cNvSpPr>
          <p:nvPr>
            <p:ph type="subTitle" idx="1"/>
          </p:nvPr>
        </p:nvSpPr>
        <p:spPr/>
        <p:txBody>
          <a:bodyPr/>
          <a:lstStyle/>
          <a:p>
            <a:r>
              <a:rPr lang="zh-TW" altLang="en-US" sz="2800" dirty="0">
                <a:solidFill>
                  <a:srgbClr val="0070C0"/>
                </a:solidFill>
              </a:rPr>
              <a:t>總綱</a:t>
            </a:r>
            <a:r>
              <a:rPr lang="zh-TW" altLang="en-US" sz="2800" dirty="0" smtClean="0">
                <a:solidFill>
                  <a:srgbClr val="0070C0"/>
                </a:solidFill>
              </a:rPr>
              <a:t>第</a:t>
            </a:r>
            <a:r>
              <a:rPr lang="en-US" altLang="zh-TW" sz="2800" dirty="0" smtClean="0">
                <a:solidFill>
                  <a:srgbClr val="0070C0"/>
                </a:solidFill>
              </a:rPr>
              <a:t>2</a:t>
            </a:r>
            <a:r>
              <a:rPr lang="zh-TW" altLang="en-US" sz="2800" dirty="0" smtClean="0">
                <a:solidFill>
                  <a:srgbClr val="0070C0"/>
                </a:solidFill>
              </a:rPr>
              <a:t>頁</a:t>
            </a:r>
            <a:endParaRPr lang="zh-TW" altLang="en-US" sz="2800" dirty="0">
              <a:solidFill>
                <a:srgbClr val="0070C0"/>
              </a:solidFill>
            </a:endParaRPr>
          </a:p>
          <a:p>
            <a:endParaRPr lang="zh-TW" altLang="en-US" dirty="0"/>
          </a:p>
        </p:txBody>
      </p:sp>
    </p:spTree>
    <p:extLst>
      <p:ext uri="{BB962C8B-B14F-4D97-AF65-F5344CB8AC3E}">
        <p14:creationId xmlns:p14="http://schemas.microsoft.com/office/powerpoint/2010/main" val="62416092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normAutofit/>
          </a:bodyPr>
          <a:lstStyle/>
          <a:p>
            <a:pPr>
              <a:lnSpc>
                <a:spcPct val="150000"/>
              </a:lnSpc>
            </a:pPr>
            <a:r>
              <a:rPr lang="zh-TW" altLang="en-US" sz="3600" dirty="0" smtClean="0">
                <a:latin typeface="微軟正黑體" panose="020B0604030504040204" pitchFamily="34" charset="-120"/>
                <a:ea typeface="微軟正黑體" panose="020B0604030504040204" pitchFamily="34" charset="-120"/>
              </a:rPr>
              <a:t>在前述的基本理念引導下</a:t>
            </a:r>
            <a:r>
              <a:rPr lang="zh-TW" altLang="en-US" sz="3600" dirty="0">
                <a:latin typeface="微軟正黑體" panose="020B0604030504040204" pitchFamily="34" charset="-120"/>
                <a:ea typeface="微軟正黑體" panose="020B0604030504040204" pitchFamily="34" charset="-120"/>
              </a:rPr>
              <a:t>，總體課程</a:t>
            </a:r>
            <a:r>
              <a:rPr lang="zh-TW" altLang="en-US" sz="3600" dirty="0" smtClean="0">
                <a:latin typeface="微軟正黑體" panose="020B0604030504040204" pitchFamily="34" charset="-120"/>
                <a:ea typeface="微軟正黑體" panose="020B0604030504040204" pitchFamily="34" charset="-120"/>
              </a:rPr>
              <a:t>目標為何</a:t>
            </a:r>
            <a:r>
              <a:rPr lang="zh-TW" altLang="en-US" sz="3600" dirty="0" smtClean="0">
                <a:latin typeface="新細明體"/>
                <a:ea typeface="新細明體"/>
              </a:rPr>
              <a:t>？</a:t>
            </a:r>
            <a:endParaRPr lang="en-US" altLang="zh-TW" sz="3600" dirty="0" smtClean="0">
              <a:latin typeface="微軟正黑體" panose="020B0604030504040204" pitchFamily="34" charset="-120"/>
              <a:ea typeface="微軟正黑體" panose="020B0604030504040204" pitchFamily="34" charset="-120"/>
            </a:endParaRPr>
          </a:p>
          <a:p>
            <a:pPr>
              <a:lnSpc>
                <a:spcPct val="150000"/>
              </a:lnSpc>
            </a:pPr>
            <a:r>
              <a:rPr lang="zh-TW" altLang="en-US" sz="3600" dirty="0" smtClean="0">
                <a:latin typeface="微軟正黑體" panose="020B0604030504040204" pitchFamily="34" charset="-120"/>
                <a:ea typeface="微軟正黑體" panose="020B0604030504040204" pitchFamily="34" charset="-120"/>
              </a:rPr>
              <a:t>課程目標與課程理念的關係為何</a:t>
            </a:r>
            <a:r>
              <a:rPr lang="zh-TW" altLang="en-US" sz="3600" dirty="0" smtClean="0">
                <a:latin typeface="新細明體"/>
                <a:ea typeface="新細明體"/>
              </a:rPr>
              <a:t>？</a:t>
            </a:r>
            <a:endParaRPr lang="zh-TW" altLang="en-US" sz="3600"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24424478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ctrTitle"/>
          </p:nvPr>
        </p:nvSpPr>
        <p:spPr/>
        <p:txBody>
          <a:bodyPr/>
          <a:lstStyle/>
          <a:p>
            <a:r>
              <a:rPr lang="zh-TW" altLang="en-US" dirty="0">
                <a:latin typeface="微軟正黑體" panose="020B0604030504040204" pitchFamily="34" charset="-120"/>
                <a:ea typeface="微軟正黑體" panose="020B0604030504040204" pitchFamily="34" charset="-120"/>
              </a:rPr>
              <a:t>肆、核心素養</a:t>
            </a:r>
          </a:p>
        </p:txBody>
      </p:sp>
      <p:sp>
        <p:nvSpPr>
          <p:cNvPr id="5" name="副標題 4"/>
          <p:cNvSpPr>
            <a:spLocks noGrp="1"/>
          </p:cNvSpPr>
          <p:nvPr>
            <p:ph type="subTitle" idx="1"/>
          </p:nvPr>
        </p:nvSpPr>
        <p:spPr/>
        <p:txBody>
          <a:bodyPr/>
          <a:lstStyle/>
          <a:p>
            <a:r>
              <a:rPr lang="zh-TW" altLang="en-US" sz="2800" dirty="0">
                <a:solidFill>
                  <a:srgbClr val="0070C0"/>
                </a:solidFill>
              </a:rPr>
              <a:t>總綱</a:t>
            </a:r>
            <a:r>
              <a:rPr lang="zh-TW" altLang="en-US" sz="2800" dirty="0" smtClean="0">
                <a:solidFill>
                  <a:srgbClr val="0070C0"/>
                </a:solidFill>
              </a:rPr>
              <a:t>第</a:t>
            </a:r>
            <a:r>
              <a:rPr lang="en-US" altLang="zh-TW" sz="2800" dirty="0" smtClean="0">
                <a:solidFill>
                  <a:srgbClr val="0070C0"/>
                </a:solidFill>
              </a:rPr>
              <a:t>3</a:t>
            </a:r>
            <a:r>
              <a:rPr lang="zh-TW" altLang="en-US" sz="2800" dirty="0" smtClean="0">
                <a:solidFill>
                  <a:srgbClr val="0070C0"/>
                </a:solidFill>
              </a:rPr>
              <a:t>頁</a:t>
            </a:r>
            <a:endParaRPr lang="zh-TW" altLang="en-US" sz="2800" dirty="0">
              <a:solidFill>
                <a:srgbClr val="0070C0"/>
              </a:solidFill>
            </a:endParaRPr>
          </a:p>
          <a:p>
            <a:endParaRPr lang="zh-TW" altLang="en-US" dirty="0"/>
          </a:p>
        </p:txBody>
      </p:sp>
    </p:spTree>
    <p:extLst>
      <p:ext uri="{BB962C8B-B14F-4D97-AF65-F5344CB8AC3E}">
        <p14:creationId xmlns:p14="http://schemas.microsoft.com/office/powerpoint/2010/main" val="370558498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normAutofit fontScale="92500"/>
          </a:bodyPr>
          <a:lstStyle/>
          <a:p>
            <a:pPr>
              <a:lnSpc>
                <a:spcPct val="150000"/>
              </a:lnSpc>
            </a:pPr>
            <a:r>
              <a:rPr lang="zh-TW" altLang="en-US" sz="3600" dirty="0">
                <a:latin typeface="+mn-ea"/>
              </a:rPr>
              <a:t>核心</a:t>
            </a:r>
            <a:r>
              <a:rPr lang="zh-TW" altLang="en-US" sz="3600" dirty="0" smtClean="0">
                <a:latin typeface="+mn-ea"/>
              </a:rPr>
              <a:t>素養的意涵為何</a:t>
            </a:r>
            <a:r>
              <a:rPr lang="zh-TW" altLang="en-US" sz="3600" dirty="0" smtClean="0">
                <a:latin typeface="新細明體"/>
                <a:ea typeface="新細明體"/>
              </a:rPr>
              <a:t>？</a:t>
            </a:r>
            <a:endParaRPr lang="en-US" altLang="zh-TW" sz="3600" dirty="0" smtClean="0">
              <a:latin typeface="+mn-ea"/>
            </a:endParaRPr>
          </a:p>
          <a:p>
            <a:pPr>
              <a:lnSpc>
                <a:spcPct val="150000"/>
              </a:lnSpc>
            </a:pPr>
            <a:r>
              <a:rPr lang="zh-TW" altLang="en-US" sz="3600" dirty="0">
                <a:latin typeface="+mn-ea"/>
              </a:rPr>
              <a:t>十二年國民基本教育之核心素養，</a:t>
            </a:r>
            <a:r>
              <a:rPr lang="zh-TW" altLang="en-US" sz="3600" dirty="0" smtClean="0">
                <a:latin typeface="+mn-ea"/>
              </a:rPr>
              <a:t>強調培養怎樣的人</a:t>
            </a:r>
            <a:r>
              <a:rPr lang="zh-TW" altLang="en-US" sz="3600" dirty="0" smtClean="0">
                <a:latin typeface="新細明體"/>
                <a:ea typeface="新細明體"/>
              </a:rPr>
              <a:t>？</a:t>
            </a:r>
            <a:r>
              <a:rPr lang="zh-TW" altLang="en-US" sz="3600" dirty="0" smtClean="0">
                <a:latin typeface="+mn-ea"/>
              </a:rPr>
              <a:t>其分為哪三面向及九項目</a:t>
            </a:r>
            <a:r>
              <a:rPr lang="zh-TW" altLang="en-US" sz="3600" dirty="0" smtClean="0">
                <a:latin typeface="新細明體"/>
                <a:ea typeface="新細明體"/>
              </a:rPr>
              <a:t>？</a:t>
            </a:r>
            <a:endParaRPr lang="en-US" altLang="zh-TW" sz="3600" dirty="0" smtClean="0">
              <a:latin typeface="新細明體"/>
              <a:ea typeface="新細明體"/>
            </a:endParaRPr>
          </a:p>
          <a:p>
            <a:pPr>
              <a:lnSpc>
                <a:spcPct val="150000"/>
              </a:lnSpc>
            </a:pPr>
            <a:r>
              <a:rPr lang="zh-TW" altLang="en-US" sz="3600" dirty="0">
                <a:latin typeface="+mn-ea"/>
              </a:rPr>
              <a:t>十二年國民基本教育之核心素養依學生個體身心發展狀況，各階段</a:t>
            </a:r>
            <a:r>
              <a:rPr lang="zh-TW" altLang="en-US" sz="3600" dirty="0" smtClean="0">
                <a:latin typeface="+mn-ea"/>
              </a:rPr>
              <a:t>教育的具體內涵相同</a:t>
            </a:r>
            <a:r>
              <a:rPr lang="zh-TW" altLang="en-US" sz="3600" dirty="0" smtClean="0">
                <a:latin typeface="+mj-ea"/>
                <a:ea typeface="+mj-ea"/>
              </a:rPr>
              <a:t>嗎？若有不同在那些點？</a:t>
            </a:r>
            <a:endParaRPr lang="zh-TW" altLang="en-US" sz="3600" dirty="0">
              <a:latin typeface="+mj-ea"/>
              <a:ea typeface="+mj-ea"/>
            </a:endParaRPr>
          </a:p>
        </p:txBody>
      </p:sp>
    </p:spTree>
    <p:extLst>
      <p:ext uri="{BB962C8B-B14F-4D97-AF65-F5344CB8AC3E}">
        <p14:creationId xmlns:p14="http://schemas.microsoft.com/office/powerpoint/2010/main" val="18000583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ctrTitle"/>
          </p:nvPr>
        </p:nvSpPr>
        <p:spPr/>
        <p:txBody>
          <a:bodyPr/>
          <a:lstStyle/>
          <a:p>
            <a:r>
              <a:rPr lang="zh-TW" altLang="en-US" dirty="0">
                <a:latin typeface="微軟正黑體" panose="020B0604030504040204" pitchFamily="34" charset="-120"/>
                <a:ea typeface="微軟正黑體" panose="020B0604030504040204" pitchFamily="34" charset="-120"/>
              </a:rPr>
              <a:t>伍、學習階段</a:t>
            </a:r>
          </a:p>
        </p:txBody>
      </p:sp>
      <p:sp>
        <p:nvSpPr>
          <p:cNvPr id="5" name="副標題 4"/>
          <p:cNvSpPr>
            <a:spLocks noGrp="1"/>
          </p:cNvSpPr>
          <p:nvPr>
            <p:ph type="subTitle" idx="1"/>
          </p:nvPr>
        </p:nvSpPr>
        <p:spPr/>
        <p:txBody>
          <a:bodyPr/>
          <a:lstStyle/>
          <a:p>
            <a:r>
              <a:rPr lang="zh-TW" altLang="en-US" sz="2800" dirty="0">
                <a:solidFill>
                  <a:srgbClr val="0070C0"/>
                </a:solidFill>
              </a:rPr>
              <a:t>總綱</a:t>
            </a:r>
            <a:r>
              <a:rPr lang="zh-TW" altLang="en-US" sz="2800" dirty="0" smtClean="0">
                <a:solidFill>
                  <a:srgbClr val="0070C0"/>
                </a:solidFill>
              </a:rPr>
              <a:t>第</a:t>
            </a:r>
            <a:r>
              <a:rPr lang="en-US" altLang="zh-TW" sz="2800" dirty="0" smtClean="0">
                <a:solidFill>
                  <a:srgbClr val="0070C0"/>
                </a:solidFill>
              </a:rPr>
              <a:t>7</a:t>
            </a:r>
            <a:r>
              <a:rPr lang="zh-TW" altLang="en-US" sz="2800" dirty="0" smtClean="0">
                <a:solidFill>
                  <a:srgbClr val="0070C0"/>
                </a:solidFill>
              </a:rPr>
              <a:t>頁</a:t>
            </a:r>
            <a:endParaRPr lang="zh-TW" altLang="en-US" sz="2800" dirty="0">
              <a:solidFill>
                <a:srgbClr val="0070C0"/>
              </a:solidFill>
            </a:endParaRPr>
          </a:p>
          <a:p>
            <a:endParaRPr lang="zh-TW" altLang="en-US" dirty="0"/>
          </a:p>
        </p:txBody>
      </p:sp>
    </p:spTree>
    <p:extLst>
      <p:ext uri="{BB962C8B-B14F-4D97-AF65-F5344CB8AC3E}">
        <p14:creationId xmlns:p14="http://schemas.microsoft.com/office/powerpoint/2010/main" val="278289587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dirty="0"/>
          </a:p>
        </p:txBody>
      </p:sp>
      <p:sp>
        <p:nvSpPr>
          <p:cNvPr id="3" name="內容版面配置區 2"/>
          <p:cNvSpPr>
            <a:spLocks noGrp="1"/>
          </p:cNvSpPr>
          <p:nvPr>
            <p:ph idx="1"/>
          </p:nvPr>
        </p:nvSpPr>
        <p:spPr/>
        <p:txBody>
          <a:bodyPr>
            <a:normAutofit/>
          </a:bodyPr>
          <a:lstStyle/>
          <a:p>
            <a:pPr>
              <a:lnSpc>
                <a:spcPct val="150000"/>
              </a:lnSpc>
            </a:pPr>
            <a:r>
              <a:rPr lang="zh-TW" altLang="en-US" sz="3600" dirty="0"/>
              <a:t>十二年國民</a:t>
            </a:r>
            <a:r>
              <a:rPr lang="zh-TW" altLang="en-US" sz="3600" dirty="0" smtClean="0"/>
              <a:t>基本教育依學制</a:t>
            </a:r>
            <a:r>
              <a:rPr lang="zh-TW" altLang="en-US" sz="3600" dirty="0"/>
              <a:t>劃分</a:t>
            </a:r>
            <a:r>
              <a:rPr lang="zh-TW" altLang="en-US" sz="3600" dirty="0" smtClean="0"/>
              <a:t>為幾個教育階段</a:t>
            </a:r>
            <a:r>
              <a:rPr lang="zh-TW" altLang="en-US" sz="3600" dirty="0" smtClean="0">
                <a:latin typeface="新細明體"/>
                <a:ea typeface="新細明體"/>
              </a:rPr>
              <a:t>？</a:t>
            </a:r>
            <a:endParaRPr lang="en-US" altLang="zh-TW" sz="3600" dirty="0" smtClean="0"/>
          </a:p>
          <a:p>
            <a:pPr>
              <a:lnSpc>
                <a:spcPct val="150000"/>
              </a:lnSpc>
            </a:pPr>
            <a:r>
              <a:rPr lang="zh-TW" altLang="en-US" sz="3600" dirty="0"/>
              <a:t>十二年國民基本教育</a:t>
            </a:r>
            <a:r>
              <a:rPr lang="zh-TW" altLang="en-US" sz="3600" dirty="0" smtClean="0"/>
              <a:t>依上述教育階段學生身心發展劃分為幾個學習階段</a:t>
            </a:r>
            <a:r>
              <a:rPr lang="zh-TW" altLang="en-US" sz="3600" dirty="0" smtClean="0">
                <a:latin typeface="新細明體"/>
                <a:ea typeface="新細明體"/>
              </a:rPr>
              <a:t>？</a:t>
            </a:r>
            <a:endParaRPr lang="en-US" altLang="zh-TW" sz="3600" dirty="0" smtClean="0"/>
          </a:p>
          <a:p>
            <a:endParaRPr lang="zh-TW" altLang="en-US" sz="3200" dirty="0"/>
          </a:p>
        </p:txBody>
      </p:sp>
    </p:spTree>
    <p:extLst>
      <p:ext uri="{BB962C8B-B14F-4D97-AF65-F5344CB8AC3E}">
        <p14:creationId xmlns:p14="http://schemas.microsoft.com/office/powerpoint/2010/main" val="304269589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ctrTitle"/>
          </p:nvPr>
        </p:nvSpPr>
        <p:spPr/>
        <p:txBody>
          <a:bodyPr/>
          <a:lstStyle/>
          <a:p>
            <a:r>
              <a:rPr lang="zh-TW" altLang="en-US" dirty="0">
                <a:latin typeface="微軟正黑體" panose="020B0604030504040204" pitchFamily="34" charset="-120"/>
                <a:ea typeface="微軟正黑體" panose="020B0604030504040204" pitchFamily="34" charset="-120"/>
              </a:rPr>
              <a:t>陸、課程架構</a:t>
            </a:r>
          </a:p>
        </p:txBody>
      </p:sp>
      <p:sp>
        <p:nvSpPr>
          <p:cNvPr id="5" name="副標題 4"/>
          <p:cNvSpPr>
            <a:spLocks noGrp="1"/>
          </p:cNvSpPr>
          <p:nvPr>
            <p:ph type="subTitle" idx="1"/>
          </p:nvPr>
        </p:nvSpPr>
        <p:spPr/>
        <p:txBody>
          <a:bodyPr/>
          <a:lstStyle/>
          <a:p>
            <a:r>
              <a:rPr lang="zh-TW" altLang="en-US" sz="2800" dirty="0">
                <a:solidFill>
                  <a:srgbClr val="0070C0"/>
                </a:solidFill>
              </a:rPr>
              <a:t>總綱</a:t>
            </a:r>
            <a:r>
              <a:rPr lang="zh-TW" altLang="en-US" sz="2800" dirty="0" smtClean="0">
                <a:solidFill>
                  <a:srgbClr val="0070C0"/>
                </a:solidFill>
              </a:rPr>
              <a:t>第</a:t>
            </a:r>
            <a:r>
              <a:rPr lang="en-US" altLang="zh-TW" sz="2800" dirty="0" smtClean="0">
                <a:solidFill>
                  <a:srgbClr val="0070C0"/>
                </a:solidFill>
              </a:rPr>
              <a:t>8</a:t>
            </a:r>
            <a:r>
              <a:rPr lang="zh-TW" altLang="en-US" sz="2800" dirty="0" smtClean="0">
                <a:solidFill>
                  <a:srgbClr val="0070C0"/>
                </a:solidFill>
              </a:rPr>
              <a:t>頁</a:t>
            </a:r>
            <a:endParaRPr lang="zh-TW" altLang="en-US" sz="2800" dirty="0">
              <a:solidFill>
                <a:srgbClr val="0070C0"/>
              </a:solidFill>
            </a:endParaRPr>
          </a:p>
          <a:p>
            <a:endParaRPr lang="zh-TW" altLang="en-US" dirty="0"/>
          </a:p>
        </p:txBody>
      </p:sp>
    </p:spTree>
    <p:extLst>
      <p:ext uri="{BB962C8B-B14F-4D97-AF65-F5344CB8AC3E}">
        <p14:creationId xmlns:p14="http://schemas.microsoft.com/office/powerpoint/2010/main" val="230005496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dirty="0"/>
          </a:p>
        </p:txBody>
      </p:sp>
      <p:sp>
        <p:nvSpPr>
          <p:cNvPr id="3" name="內容版面配置區 2"/>
          <p:cNvSpPr>
            <a:spLocks noGrp="1"/>
          </p:cNvSpPr>
          <p:nvPr>
            <p:ph idx="1"/>
          </p:nvPr>
        </p:nvSpPr>
        <p:spPr/>
        <p:txBody>
          <a:bodyPr>
            <a:normAutofit/>
          </a:bodyPr>
          <a:lstStyle/>
          <a:p>
            <a:pPr>
              <a:lnSpc>
                <a:spcPct val="150000"/>
              </a:lnSpc>
            </a:pPr>
            <a:r>
              <a:rPr lang="zh-TW" altLang="en-US" sz="3600" dirty="0">
                <a:latin typeface="微軟正黑體" panose="020B0604030504040204" pitchFamily="34" charset="-120"/>
                <a:ea typeface="微軟正黑體" panose="020B0604030504040204" pitchFamily="34" charset="-120"/>
              </a:rPr>
              <a:t>十二年國民基本教育國中小階段課程類型與領域</a:t>
            </a:r>
            <a:r>
              <a:rPr lang="en-US" altLang="zh-TW" sz="3600" dirty="0">
                <a:latin typeface="微軟正黑體" panose="020B0604030504040204" pitchFamily="34" charset="-120"/>
                <a:ea typeface="微軟正黑體" panose="020B0604030504040204" pitchFamily="34" charset="-120"/>
              </a:rPr>
              <a:t>/</a:t>
            </a:r>
            <a:r>
              <a:rPr lang="zh-TW" altLang="en-US" sz="3600" dirty="0">
                <a:latin typeface="微軟正黑體" panose="020B0604030504040204" pitchFamily="34" charset="-120"/>
                <a:ea typeface="微軟正黑體" panose="020B0604030504040204" pitchFamily="34" charset="-120"/>
              </a:rPr>
              <a:t>科目</a:t>
            </a:r>
            <a:r>
              <a:rPr lang="zh-TW" altLang="en-US" sz="3600" dirty="0" smtClean="0">
                <a:latin typeface="微軟正黑體" panose="020B0604030504040204" pitchFamily="34" charset="-120"/>
                <a:ea typeface="微軟正黑體" panose="020B0604030504040204" pitchFamily="34" charset="-120"/>
              </a:rPr>
              <a:t>劃分</a:t>
            </a:r>
            <a:r>
              <a:rPr lang="en-US" altLang="zh-TW" sz="3600" dirty="0" smtClean="0">
                <a:latin typeface="微軟正黑體" panose="020B0604030504040204" pitchFamily="34" charset="-120"/>
                <a:ea typeface="微軟正黑體" panose="020B0604030504040204" pitchFamily="34" charset="-120"/>
              </a:rPr>
              <a:t>/</a:t>
            </a:r>
            <a:r>
              <a:rPr lang="zh-TW" altLang="en-US" sz="3600" dirty="0" smtClean="0">
                <a:latin typeface="微軟正黑體" panose="020B0604030504040204" pitchFamily="34" charset="-120"/>
                <a:ea typeface="微軟正黑體" panose="020B0604030504040204" pitchFamily="34" charset="-120"/>
              </a:rPr>
              <a:t>課程架構之情形如何</a:t>
            </a:r>
            <a:r>
              <a:rPr lang="zh-TW" altLang="en-US" sz="3600" dirty="0" smtClean="0">
                <a:latin typeface="新細明體"/>
                <a:ea typeface="新細明體"/>
              </a:rPr>
              <a:t>？</a:t>
            </a:r>
            <a:endParaRPr lang="en-US" altLang="zh-TW" sz="3600" dirty="0" smtClean="0">
              <a:latin typeface="微軟正黑體" panose="020B0604030504040204" pitchFamily="34" charset="-120"/>
              <a:ea typeface="微軟正黑體" panose="020B0604030504040204" pitchFamily="34" charset="-120"/>
            </a:endParaRPr>
          </a:p>
          <a:p>
            <a:pPr>
              <a:lnSpc>
                <a:spcPct val="150000"/>
              </a:lnSpc>
            </a:pPr>
            <a:r>
              <a:rPr lang="zh-TW" altLang="en-US" sz="3600" dirty="0" smtClean="0">
                <a:latin typeface="微軟正黑體" panose="020B0604030504040204" pitchFamily="34" charset="-120"/>
                <a:ea typeface="微軟正黑體" panose="020B0604030504040204" pitchFamily="34" charset="-120"/>
              </a:rPr>
              <a:t>十二</a:t>
            </a:r>
            <a:r>
              <a:rPr lang="zh-TW" altLang="en-US" sz="3600" dirty="0">
                <a:latin typeface="微軟正黑體" panose="020B0604030504040204" pitchFamily="34" charset="-120"/>
                <a:ea typeface="微軟正黑體" panose="020B0604030504040204" pitchFamily="34" charset="-120"/>
              </a:rPr>
              <a:t>年國民基本教育國中小階段課程規劃情形</a:t>
            </a:r>
            <a:r>
              <a:rPr lang="zh-TW" altLang="en-US" sz="3600" dirty="0" smtClean="0">
                <a:latin typeface="微軟正黑體" panose="020B0604030504040204" pitchFamily="34" charset="-120"/>
                <a:ea typeface="微軟正黑體" panose="020B0604030504040204" pitchFamily="34" charset="-120"/>
              </a:rPr>
              <a:t>如何</a:t>
            </a:r>
            <a:r>
              <a:rPr lang="zh-TW" altLang="en-US" sz="3600" dirty="0" smtClean="0">
                <a:latin typeface="新細明體"/>
                <a:ea typeface="新細明體"/>
              </a:rPr>
              <a:t>？</a:t>
            </a:r>
            <a:endParaRPr lang="zh-TW" altLang="en-US" sz="3600" dirty="0">
              <a:latin typeface="微軟正黑體" panose="020B0604030504040204" pitchFamily="34" charset="-120"/>
              <a:ea typeface="微軟正黑體" panose="020B0604030504040204" pitchFamily="34" charset="-120"/>
            </a:endParaRPr>
          </a:p>
          <a:p>
            <a:pPr marL="0" indent="0">
              <a:lnSpc>
                <a:spcPct val="150000"/>
              </a:lnSpc>
              <a:buNone/>
            </a:pPr>
            <a:endParaRPr lang="zh-TW" altLang="en-US"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67274360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p:txBody>
          <a:bodyPr/>
          <a:lstStyle/>
          <a:p>
            <a:r>
              <a:rPr lang="zh-TW" altLang="en-US" dirty="0">
                <a:latin typeface="微軟正黑體" panose="020B0604030504040204" pitchFamily="34" charset="-120"/>
                <a:ea typeface="微軟正黑體" panose="020B0604030504040204" pitchFamily="34" charset="-120"/>
              </a:rPr>
              <a:t>柒、實施</a:t>
            </a:r>
            <a:r>
              <a:rPr lang="zh-TW" altLang="en-US" dirty="0" smtClean="0">
                <a:latin typeface="微軟正黑體" panose="020B0604030504040204" pitchFamily="34" charset="-120"/>
                <a:ea typeface="微軟正黑體" panose="020B0604030504040204" pitchFamily="34" charset="-120"/>
              </a:rPr>
              <a:t>要點</a:t>
            </a:r>
            <a:endParaRPr lang="zh-TW" altLang="en-US" dirty="0">
              <a:latin typeface="微軟正黑體" panose="020B0604030504040204" pitchFamily="34" charset="-120"/>
              <a:ea typeface="微軟正黑體" panose="020B0604030504040204" pitchFamily="34" charset="-120"/>
            </a:endParaRPr>
          </a:p>
        </p:txBody>
      </p:sp>
      <p:sp>
        <p:nvSpPr>
          <p:cNvPr id="3" name="副標題 2"/>
          <p:cNvSpPr>
            <a:spLocks noGrp="1"/>
          </p:cNvSpPr>
          <p:nvPr>
            <p:ph type="subTitle" idx="1"/>
          </p:nvPr>
        </p:nvSpPr>
        <p:spPr/>
        <p:txBody>
          <a:bodyPr>
            <a:normAutofit/>
          </a:bodyPr>
          <a:lstStyle/>
          <a:p>
            <a:r>
              <a:rPr lang="zh-TW" altLang="en-US" sz="2800" b="1" dirty="0" smtClean="0">
                <a:latin typeface="+mj-ea"/>
                <a:ea typeface="+mj-ea"/>
              </a:rPr>
              <a:t>計有八大項目，第六及八項未列入討論</a:t>
            </a:r>
            <a:endParaRPr lang="en-US" altLang="zh-TW" sz="2800" b="1" dirty="0" smtClean="0">
              <a:latin typeface="+mj-ea"/>
              <a:ea typeface="+mj-ea"/>
            </a:endParaRPr>
          </a:p>
          <a:p>
            <a:r>
              <a:rPr lang="zh-TW" altLang="en-US" sz="2800" dirty="0">
                <a:solidFill>
                  <a:srgbClr val="0070C0"/>
                </a:solidFill>
              </a:rPr>
              <a:t>總綱</a:t>
            </a:r>
            <a:r>
              <a:rPr lang="zh-TW" altLang="en-US" sz="2800" dirty="0" smtClean="0">
                <a:solidFill>
                  <a:srgbClr val="0070C0"/>
                </a:solidFill>
              </a:rPr>
              <a:t>第</a:t>
            </a:r>
            <a:r>
              <a:rPr lang="en-US" altLang="zh-TW" sz="2800" dirty="0" smtClean="0">
                <a:solidFill>
                  <a:srgbClr val="0070C0"/>
                </a:solidFill>
              </a:rPr>
              <a:t>31-38</a:t>
            </a:r>
            <a:r>
              <a:rPr lang="zh-TW" altLang="en-US" sz="2800" dirty="0" smtClean="0">
                <a:solidFill>
                  <a:srgbClr val="0070C0"/>
                </a:solidFill>
              </a:rPr>
              <a:t>頁</a:t>
            </a:r>
            <a:endParaRPr lang="zh-TW" altLang="en-US" sz="2800" dirty="0">
              <a:solidFill>
                <a:srgbClr val="0070C0"/>
              </a:solidFill>
            </a:endParaRPr>
          </a:p>
        </p:txBody>
      </p:sp>
    </p:spTree>
    <p:extLst>
      <p:ext uri="{BB962C8B-B14F-4D97-AF65-F5344CB8AC3E}">
        <p14:creationId xmlns:p14="http://schemas.microsoft.com/office/powerpoint/2010/main" val="332507179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994122"/>
          </a:xfrm>
        </p:spPr>
        <p:txBody>
          <a:bodyPr/>
          <a:lstStyle/>
          <a:p>
            <a:r>
              <a:rPr lang="zh-TW" altLang="en-US" dirty="0" smtClean="0"/>
              <a:t>一、課程發展</a:t>
            </a:r>
            <a:endParaRPr lang="zh-TW" altLang="en-US" dirty="0"/>
          </a:p>
        </p:txBody>
      </p:sp>
      <p:sp>
        <p:nvSpPr>
          <p:cNvPr id="3" name="內容版面配置區 2"/>
          <p:cNvSpPr>
            <a:spLocks noGrp="1"/>
          </p:cNvSpPr>
          <p:nvPr>
            <p:ph idx="1"/>
          </p:nvPr>
        </p:nvSpPr>
        <p:spPr>
          <a:xfrm>
            <a:off x="467544" y="1052736"/>
            <a:ext cx="8229600" cy="5040560"/>
          </a:xfrm>
        </p:spPr>
        <p:txBody>
          <a:bodyPr>
            <a:noAutofit/>
          </a:bodyPr>
          <a:lstStyle/>
          <a:p>
            <a:r>
              <a:rPr lang="zh-TW" altLang="en-US" sz="3200" dirty="0" smtClean="0"/>
              <a:t>課程發展要能因應不同教育階段之教育目標與學生身心發展之特色，提供彈性多元的學習課程，以促成學生適性發展，並支持教師課程研發與創新。</a:t>
            </a:r>
            <a:r>
              <a:rPr lang="zh-TW" altLang="en-US" sz="3200" u="sng" dirty="0" smtClean="0">
                <a:solidFill>
                  <a:srgbClr val="FF0000"/>
                </a:solidFill>
              </a:rPr>
              <a:t>學校課程計畫是學生學習的藍圖</a:t>
            </a:r>
            <a:r>
              <a:rPr lang="zh-TW" altLang="en-US" sz="3200" dirty="0" smtClean="0"/>
              <a:t>、</a:t>
            </a:r>
            <a:r>
              <a:rPr lang="zh-TW" altLang="en-US" sz="3200" u="sng" dirty="0" smtClean="0">
                <a:solidFill>
                  <a:srgbClr val="FF0000"/>
                </a:solidFill>
              </a:rPr>
              <a:t>課程公共對話與溝通的重要文件</a:t>
            </a:r>
            <a:r>
              <a:rPr lang="zh-TW" altLang="en-US" sz="3200" dirty="0" smtClean="0"/>
              <a:t>；透過</a:t>
            </a:r>
            <a:r>
              <a:rPr lang="zh-TW" altLang="en-US" sz="3200" u="sng" dirty="0" smtClean="0">
                <a:solidFill>
                  <a:srgbClr val="FF0000"/>
                </a:solidFill>
              </a:rPr>
              <a:t>學校課程發展委員會的組織與運作，持續精進國民教育及學校本位課程發展。</a:t>
            </a:r>
            <a:endParaRPr lang="en-US" altLang="zh-TW" sz="3200" u="sng" dirty="0" smtClean="0">
              <a:solidFill>
                <a:srgbClr val="FF0000"/>
              </a:solidFill>
            </a:endParaRPr>
          </a:p>
          <a:p>
            <a:r>
              <a:rPr lang="en-US" altLang="zh-TW" sz="3200" dirty="0" smtClean="0"/>
              <a:t>(</a:t>
            </a:r>
            <a:r>
              <a:rPr lang="zh-TW" altLang="en-US" sz="3200" dirty="0" smtClean="0"/>
              <a:t>一</a:t>
            </a:r>
            <a:r>
              <a:rPr lang="en-US" altLang="zh-TW" sz="3200" dirty="0" smtClean="0"/>
              <a:t>)</a:t>
            </a:r>
            <a:r>
              <a:rPr lang="zh-TW" altLang="en-US" sz="3200" dirty="0" smtClean="0"/>
              <a:t>學校課程發展委員會組織與運作</a:t>
            </a:r>
            <a:endParaRPr lang="en-US" altLang="zh-TW" sz="3200" dirty="0" smtClean="0"/>
          </a:p>
          <a:p>
            <a:r>
              <a:rPr lang="en-US" altLang="zh-TW" sz="3200" dirty="0" smtClean="0"/>
              <a:t>(</a:t>
            </a:r>
            <a:r>
              <a:rPr lang="zh-TW" altLang="en-US" sz="3200" dirty="0" smtClean="0"/>
              <a:t>二</a:t>
            </a:r>
            <a:r>
              <a:rPr lang="en-US" altLang="zh-TW" sz="3200" dirty="0" smtClean="0"/>
              <a:t>)</a:t>
            </a:r>
            <a:r>
              <a:rPr lang="zh-TW" altLang="en-US" sz="3200" dirty="0" smtClean="0"/>
              <a:t>課程設計與發展</a:t>
            </a:r>
            <a:endParaRPr lang="en-US" altLang="zh-TW" sz="3200" dirty="0" smtClean="0"/>
          </a:p>
          <a:p>
            <a:r>
              <a:rPr lang="en-US" altLang="zh-TW" sz="3200" dirty="0" smtClean="0"/>
              <a:t>(</a:t>
            </a:r>
            <a:r>
              <a:rPr lang="zh-TW" altLang="en-US" sz="3200" dirty="0" smtClean="0"/>
              <a:t>三</a:t>
            </a:r>
            <a:r>
              <a:rPr lang="en-US" altLang="zh-TW" sz="3200" dirty="0" smtClean="0"/>
              <a:t>)</a:t>
            </a:r>
            <a:r>
              <a:rPr lang="zh-TW" altLang="en-US" sz="3200" dirty="0" smtClean="0"/>
              <a:t>課程評鑑</a:t>
            </a:r>
            <a:endParaRPr lang="en-US" altLang="zh-TW" sz="3200" dirty="0" smtClean="0"/>
          </a:p>
          <a:p>
            <a:r>
              <a:rPr lang="en-US" altLang="zh-TW" sz="3200" dirty="0" smtClean="0"/>
              <a:t>(</a:t>
            </a:r>
            <a:r>
              <a:rPr lang="zh-TW" altLang="en-US" sz="3200" dirty="0" smtClean="0"/>
              <a:t>四</a:t>
            </a:r>
            <a:r>
              <a:rPr lang="en-US" altLang="zh-TW" sz="3200" dirty="0" smtClean="0"/>
              <a:t>)</a:t>
            </a:r>
            <a:r>
              <a:rPr lang="zh-TW" altLang="en-US" sz="3200" dirty="0" smtClean="0"/>
              <a:t>課程實驗與創新</a:t>
            </a:r>
            <a:endParaRPr lang="zh-TW" altLang="en-US" sz="3200" dirty="0"/>
          </a:p>
        </p:txBody>
      </p:sp>
    </p:spTree>
    <p:extLst>
      <p:ext uri="{BB962C8B-B14F-4D97-AF65-F5344CB8AC3E}">
        <p14:creationId xmlns:p14="http://schemas.microsoft.com/office/powerpoint/2010/main" val="115688723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latin typeface="+mj-ea"/>
              </a:rPr>
              <a:t>課程</a:t>
            </a:r>
            <a:r>
              <a:rPr lang="zh-TW" altLang="en-US" dirty="0" smtClean="0">
                <a:latin typeface="+mj-ea"/>
              </a:rPr>
              <a:t>發展</a:t>
            </a:r>
            <a:r>
              <a:rPr lang="en-US" altLang="zh-TW" dirty="0" smtClean="0">
                <a:latin typeface="+mj-ea"/>
              </a:rPr>
              <a:t>—</a:t>
            </a:r>
            <a:r>
              <a:rPr lang="zh-TW" altLang="en-US" dirty="0" smtClean="0">
                <a:latin typeface="+mj-ea"/>
              </a:rPr>
              <a:t>討論問題</a:t>
            </a:r>
            <a:endParaRPr lang="zh-TW" altLang="en-US" dirty="0">
              <a:latin typeface="+mj-ea"/>
            </a:endParaRPr>
          </a:p>
        </p:txBody>
      </p:sp>
      <p:sp>
        <p:nvSpPr>
          <p:cNvPr id="3" name="內容版面配置區 2"/>
          <p:cNvSpPr>
            <a:spLocks noGrp="1"/>
          </p:cNvSpPr>
          <p:nvPr>
            <p:ph idx="1"/>
          </p:nvPr>
        </p:nvSpPr>
        <p:spPr/>
        <p:txBody>
          <a:bodyPr>
            <a:normAutofit fontScale="92500" lnSpcReduction="10000"/>
          </a:bodyPr>
          <a:lstStyle/>
          <a:p>
            <a:r>
              <a:rPr lang="zh-TW" altLang="en-US" sz="3600" dirty="0">
                <a:latin typeface="+mj-ea"/>
                <a:ea typeface="+mj-ea"/>
              </a:rPr>
              <a:t>學校課程發展</a:t>
            </a:r>
            <a:r>
              <a:rPr lang="zh-TW" altLang="en-US" sz="3600" dirty="0" smtClean="0">
                <a:latin typeface="+mj-ea"/>
                <a:ea typeface="+mj-ea"/>
              </a:rPr>
              <a:t>委員會是由哪些人組成？</a:t>
            </a:r>
            <a:endParaRPr lang="en-US" altLang="zh-TW" sz="3600" dirty="0" smtClean="0">
              <a:latin typeface="+mj-ea"/>
              <a:ea typeface="+mj-ea"/>
            </a:endParaRPr>
          </a:p>
          <a:p>
            <a:r>
              <a:rPr lang="zh-TW" altLang="en-US" sz="3600" dirty="0">
                <a:latin typeface="+mj-ea"/>
                <a:ea typeface="+mj-ea"/>
              </a:rPr>
              <a:t>學校課程發展</a:t>
            </a:r>
            <a:r>
              <a:rPr lang="zh-TW" altLang="en-US" sz="3600" dirty="0" smtClean="0">
                <a:latin typeface="+mj-ea"/>
                <a:ea typeface="+mj-ea"/>
              </a:rPr>
              <a:t>委員會可以如何運作？常見的運作方式為何？</a:t>
            </a:r>
            <a:endParaRPr lang="en-US" altLang="zh-TW" sz="3600" dirty="0" smtClean="0">
              <a:latin typeface="+mj-ea"/>
              <a:ea typeface="+mj-ea"/>
            </a:endParaRPr>
          </a:p>
          <a:p>
            <a:r>
              <a:rPr lang="zh-TW" altLang="en-US" sz="3600" dirty="0">
                <a:latin typeface="+mj-ea"/>
                <a:ea typeface="+mj-ea"/>
              </a:rPr>
              <a:t>學校</a:t>
            </a:r>
            <a:r>
              <a:rPr lang="zh-TW" altLang="en-US" sz="3600" dirty="0" smtClean="0">
                <a:latin typeface="+mj-ea"/>
                <a:ea typeface="+mj-ea"/>
              </a:rPr>
              <a:t>課程計畫的功能為何？想一想其與老師的教學和學生的學習之關係？</a:t>
            </a:r>
            <a:endParaRPr lang="en-US" altLang="zh-TW" sz="3600" dirty="0" smtClean="0">
              <a:latin typeface="+mj-ea"/>
              <a:ea typeface="+mj-ea"/>
            </a:endParaRPr>
          </a:p>
          <a:p>
            <a:r>
              <a:rPr lang="zh-TW" altLang="en-US" sz="3600" dirty="0" smtClean="0">
                <a:latin typeface="+mj-ea"/>
                <a:ea typeface="+mj-ea"/>
              </a:rPr>
              <a:t>何謂</a:t>
            </a:r>
            <a:r>
              <a:rPr lang="zh-TW" altLang="en-US" sz="3600" dirty="0" smtClean="0">
                <a:latin typeface="標楷體"/>
                <a:ea typeface="標楷體"/>
              </a:rPr>
              <a:t>「</a:t>
            </a:r>
            <a:r>
              <a:rPr lang="zh-TW" altLang="en-US" sz="3600" dirty="0" smtClean="0">
                <a:latin typeface="+mj-ea"/>
                <a:ea typeface="+mj-ea"/>
              </a:rPr>
              <a:t>學校</a:t>
            </a:r>
            <a:r>
              <a:rPr lang="zh-TW" altLang="en-US" sz="3600" dirty="0">
                <a:latin typeface="+mj-ea"/>
                <a:ea typeface="+mj-ea"/>
              </a:rPr>
              <a:t>本位</a:t>
            </a:r>
            <a:r>
              <a:rPr lang="zh-TW" altLang="en-US" sz="3600" dirty="0" smtClean="0">
                <a:latin typeface="+mj-ea"/>
                <a:ea typeface="+mj-ea"/>
              </a:rPr>
              <a:t>課程</a:t>
            </a:r>
            <a:r>
              <a:rPr lang="zh-TW" altLang="en-US" sz="3600" dirty="0">
                <a:latin typeface="標楷體"/>
                <a:ea typeface="標楷體"/>
              </a:rPr>
              <a:t>」</a:t>
            </a:r>
            <a:r>
              <a:rPr lang="zh-TW" altLang="en-US" sz="3600" dirty="0" smtClean="0">
                <a:latin typeface="+mj-ea"/>
                <a:ea typeface="+mj-ea"/>
              </a:rPr>
              <a:t>？說說看自己的經驗及在新課綱的定位</a:t>
            </a:r>
            <a:r>
              <a:rPr lang="zh-TW" altLang="en-US" sz="3600" dirty="0" smtClean="0">
                <a:latin typeface="新細明體"/>
                <a:ea typeface="新細明體"/>
              </a:rPr>
              <a:t>。</a:t>
            </a:r>
            <a:endParaRPr lang="en-US" altLang="zh-TW" sz="3600" dirty="0" smtClean="0">
              <a:latin typeface="+mj-ea"/>
              <a:ea typeface="+mj-ea"/>
            </a:endParaRPr>
          </a:p>
          <a:p>
            <a:r>
              <a:rPr lang="zh-TW" altLang="en-US" sz="3600" dirty="0" smtClean="0">
                <a:latin typeface="+mj-ea"/>
                <a:ea typeface="+mj-ea"/>
              </a:rPr>
              <a:t>為何要實施課程評鑑</a:t>
            </a:r>
            <a:r>
              <a:rPr lang="zh-TW" altLang="en-US" sz="3600" dirty="0" smtClean="0">
                <a:latin typeface="新細明體"/>
                <a:ea typeface="新細明體"/>
              </a:rPr>
              <a:t>？</a:t>
            </a:r>
            <a:r>
              <a:rPr lang="zh-TW" altLang="en-US" sz="3600" dirty="0" smtClean="0">
                <a:latin typeface="+mj-ea"/>
                <a:ea typeface="+mj-ea"/>
              </a:rPr>
              <a:t>在學校裡實施課程評鑑較為可行且有效的做法為何</a:t>
            </a:r>
            <a:r>
              <a:rPr lang="zh-TW" altLang="en-US" sz="3600" dirty="0" smtClean="0">
                <a:latin typeface="新細明體"/>
                <a:ea typeface="新細明體"/>
              </a:rPr>
              <a:t>？</a:t>
            </a:r>
            <a:endParaRPr lang="en-US" altLang="zh-TW" sz="3600" dirty="0" smtClean="0">
              <a:latin typeface="+mj-ea"/>
              <a:ea typeface="+mj-ea"/>
            </a:endParaRPr>
          </a:p>
          <a:p>
            <a:endParaRPr lang="zh-TW" altLang="en-US" dirty="0"/>
          </a:p>
        </p:txBody>
      </p:sp>
    </p:spTree>
    <p:extLst>
      <p:ext uri="{BB962C8B-B14F-4D97-AF65-F5344CB8AC3E}">
        <p14:creationId xmlns:p14="http://schemas.microsoft.com/office/powerpoint/2010/main" val="377981367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二、教學實施</a:t>
            </a:r>
            <a:endParaRPr lang="zh-TW" altLang="en-US" dirty="0"/>
          </a:p>
        </p:txBody>
      </p:sp>
      <p:sp>
        <p:nvSpPr>
          <p:cNvPr id="3" name="內容版面配置區 2"/>
          <p:cNvSpPr>
            <a:spLocks noGrp="1"/>
          </p:cNvSpPr>
          <p:nvPr>
            <p:ph idx="1"/>
          </p:nvPr>
        </p:nvSpPr>
        <p:spPr>
          <a:xfrm>
            <a:off x="457200" y="1412776"/>
            <a:ext cx="8229600" cy="4713387"/>
          </a:xfrm>
        </p:spPr>
        <p:txBody>
          <a:bodyPr>
            <a:normAutofit/>
          </a:bodyPr>
          <a:lstStyle/>
          <a:p>
            <a:r>
              <a:rPr lang="zh-TW" altLang="en-US" sz="3200" dirty="0" smtClean="0"/>
              <a:t>為實踐自發、互動和共好的理念，教學實施要能轉變傳統以來偏重教師講述、學生被動聽講的單向教學模式，轉而</a:t>
            </a:r>
            <a:r>
              <a:rPr lang="zh-TW" altLang="en-US" sz="3200" dirty="0" smtClean="0">
                <a:solidFill>
                  <a:srgbClr val="FF0000"/>
                </a:solidFill>
              </a:rPr>
              <a:t>根據</a:t>
            </a:r>
            <a:r>
              <a:rPr lang="zh-TW" altLang="en-US" sz="3200" u="sng" dirty="0" smtClean="0">
                <a:solidFill>
                  <a:srgbClr val="FF0000"/>
                </a:solidFill>
              </a:rPr>
              <a:t>核心素養、學習內容、學習表現與學生差異性需求</a:t>
            </a:r>
            <a:r>
              <a:rPr lang="zh-TW" altLang="en-US" sz="3200" dirty="0" smtClean="0"/>
              <a:t>，選用多元且適合的教學模式與策略，以激發學生學習動機，學習與同儕合作並成為主動的學習者。</a:t>
            </a:r>
            <a:endParaRPr lang="en-US" altLang="zh-TW" sz="3200" dirty="0" smtClean="0"/>
          </a:p>
          <a:p>
            <a:r>
              <a:rPr lang="en-US" altLang="zh-TW" sz="3200" dirty="0" smtClean="0"/>
              <a:t>(</a:t>
            </a:r>
            <a:r>
              <a:rPr lang="zh-TW" altLang="en-US" sz="3200" dirty="0" smtClean="0"/>
              <a:t>一</a:t>
            </a:r>
            <a:r>
              <a:rPr lang="en-US" altLang="zh-TW" sz="3200" dirty="0" smtClean="0"/>
              <a:t>)</a:t>
            </a:r>
            <a:r>
              <a:rPr lang="zh-TW" altLang="en-US" sz="3200" dirty="0" smtClean="0"/>
              <a:t>教學準備與支援</a:t>
            </a:r>
            <a:endParaRPr lang="en-US" altLang="zh-TW" sz="3200" dirty="0" smtClean="0"/>
          </a:p>
          <a:p>
            <a:r>
              <a:rPr lang="en-US" altLang="zh-TW" sz="3200" dirty="0" smtClean="0"/>
              <a:t>(</a:t>
            </a:r>
            <a:r>
              <a:rPr lang="zh-TW" altLang="en-US" sz="3200" dirty="0" smtClean="0"/>
              <a:t>二</a:t>
            </a:r>
            <a:r>
              <a:rPr lang="en-US" altLang="zh-TW" sz="3200" dirty="0" smtClean="0"/>
              <a:t>)</a:t>
            </a:r>
            <a:r>
              <a:rPr lang="zh-TW" altLang="en-US" sz="3200" dirty="0" smtClean="0"/>
              <a:t>教學模式與策略</a:t>
            </a:r>
            <a:endParaRPr lang="en-US" altLang="zh-TW" sz="3200" dirty="0" smtClean="0"/>
          </a:p>
          <a:p>
            <a:endParaRPr lang="zh-TW" altLang="en-US" dirty="0"/>
          </a:p>
        </p:txBody>
      </p:sp>
    </p:spTree>
    <p:extLst>
      <p:ext uri="{BB962C8B-B14F-4D97-AF65-F5344CB8AC3E}">
        <p14:creationId xmlns:p14="http://schemas.microsoft.com/office/powerpoint/2010/main" val="347319248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67544" y="836712"/>
            <a:ext cx="8229600" cy="648072"/>
          </a:xfrm>
        </p:spPr>
        <p:txBody>
          <a:bodyPr>
            <a:noAutofit/>
          </a:bodyPr>
          <a:lstStyle/>
          <a:p>
            <a:r>
              <a:rPr lang="en-US" altLang="zh-TW" dirty="0" smtClean="0">
                <a:latin typeface="+mj-ea"/>
              </a:rPr>
              <a:t/>
            </a:r>
            <a:br>
              <a:rPr lang="en-US" altLang="zh-TW" dirty="0" smtClean="0">
                <a:latin typeface="+mj-ea"/>
              </a:rPr>
            </a:br>
            <a:r>
              <a:rPr lang="zh-TW" altLang="en-US" dirty="0" smtClean="0">
                <a:latin typeface="+mj-ea"/>
              </a:rPr>
              <a:t>教學實施</a:t>
            </a:r>
            <a:r>
              <a:rPr lang="en-US" altLang="zh-TW" dirty="0">
                <a:latin typeface="+mj-ea"/>
              </a:rPr>
              <a:t>—</a:t>
            </a:r>
            <a:r>
              <a:rPr lang="zh-TW" altLang="en-US" dirty="0">
                <a:latin typeface="+mj-ea"/>
              </a:rPr>
              <a:t>討論問題</a:t>
            </a:r>
            <a:br>
              <a:rPr lang="zh-TW" altLang="en-US" dirty="0">
                <a:latin typeface="+mj-ea"/>
              </a:rPr>
            </a:br>
            <a:endParaRPr lang="zh-TW" altLang="en-US" dirty="0">
              <a:latin typeface="+mj-ea"/>
            </a:endParaRPr>
          </a:p>
        </p:txBody>
      </p:sp>
      <p:sp>
        <p:nvSpPr>
          <p:cNvPr id="3" name="內容版面配置區 2"/>
          <p:cNvSpPr>
            <a:spLocks noGrp="1"/>
          </p:cNvSpPr>
          <p:nvPr>
            <p:ph idx="1"/>
          </p:nvPr>
        </p:nvSpPr>
        <p:spPr>
          <a:xfrm>
            <a:off x="467544" y="1844824"/>
            <a:ext cx="8229600" cy="4876800"/>
          </a:xfrm>
        </p:spPr>
        <p:txBody>
          <a:bodyPr>
            <a:normAutofit/>
          </a:bodyPr>
          <a:lstStyle/>
          <a:p>
            <a:r>
              <a:rPr lang="zh-TW" altLang="en-US" sz="3200" dirty="0" smtClean="0">
                <a:latin typeface="+mn-ea"/>
              </a:rPr>
              <a:t>何謂素養導向的教學實施</a:t>
            </a:r>
            <a:r>
              <a:rPr lang="zh-TW" altLang="en-US" sz="3200" dirty="0" smtClean="0">
                <a:latin typeface="新細明體"/>
                <a:ea typeface="新細明體"/>
              </a:rPr>
              <a:t>？</a:t>
            </a:r>
            <a:r>
              <a:rPr lang="zh-TW" altLang="en-US" sz="3200" dirty="0" smtClean="0">
                <a:latin typeface="微軟正黑體" panose="020B0604030504040204" pitchFamily="34" charset="-120"/>
                <a:ea typeface="微軟正黑體" panose="020B0604030504040204" pitchFamily="34" charset="-120"/>
              </a:rPr>
              <a:t>教學實施</a:t>
            </a:r>
            <a:r>
              <a:rPr lang="zh-TW" altLang="en-US" sz="3200" dirty="0" smtClean="0">
                <a:latin typeface="+mn-ea"/>
              </a:rPr>
              <a:t>應掌握的要素或原則為何</a:t>
            </a:r>
            <a:r>
              <a:rPr lang="zh-TW" altLang="en-US" sz="3200" dirty="0">
                <a:latin typeface="+mn-ea"/>
              </a:rPr>
              <a:t>？</a:t>
            </a:r>
            <a:endParaRPr lang="en-US" altLang="zh-TW" sz="3200" dirty="0" smtClean="0">
              <a:latin typeface="+mn-ea"/>
            </a:endParaRPr>
          </a:p>
          <a:p>
            <a:r>
              <a:rPr lang="zh-TW" altLang="en-US" sz="3200" dirty="0">
                <a:latin typeface="+mj-ea"/>
                <a:ea typeface="+mj-ea"/>
              </a:rPr>
              <a:t>以</a:t>
            </a:r>
            <a:r>
              <a:rPr lang="zh-TW" altLang="en-US" sz="3200" dirty="0" smtClean="0">
                <a:latin typeface="+mj-ea"/>
                <a:ea typeface="+mj-ea"/>
              </a:rPr>
              <a:t>學生</a:t>
            </a:r>
            <a:r>
              <a:rPr lang="zh-TW" altLang="en-US" sz="3200" dirty="0">
                <a:latin typeface="+mj-ea"/>
                <a:ea typeface="+mj-ea"/>
              </a:rPr>
              <a:t>為</a:t>
            </a:r>
            <a:r>
              <a:rPr lang="zh-TW" altLang="en-US" sz="3200" dirty="0" smtClean="0">
                <a:latin typeface="+mj-ea"/>
                <a:ea typeface="+mj-ea"/>
              </a:rPr>
              <a:t>學習</a:t>
            </a:r>
            <a:r>
              <a:rPr lang="zh-TW" altLang="en-US" sz="3200" dirty="0">
                <a:latin typeface="+mj-ea"/>
                <a:ea typeface="+mj-ea"/>
              </a:rPr>
              <a:t>的主體</a:t>
            </a:r>
            <a:r>
              <a:rPr lang="zh-TW" altLang="en-US" sz="3200" dirty="0" smtClean="0">
                <a:latin typeface="+mj-ea"/>
                <a:ea typeface="+mj-ea"/>
              </a:rPr>
              <a:t>之教學，可以選用哪些適合</a:t>
            </a:r>
            <a:r>
              <a:rPr lang="zh-TW" altLang="en-US" sz="3200" dirty="0">
                <a:latin typeface="+mj-ea"/>
                <a:ea typeface="+mj-ea"/>
              </a:rPr>
              <a:t>的教學模式與策略</a:t>
            </a:r>
            <a:r>
              <a:rPr lang="zh-TW" altLang="en-US" sz="3200" dirty="0" smtClean="0">
                <a:latin typeface="+mj-ea"/>
                <a:ea typeface="+mj-ea"/>
              </a:rPr>
              <a:t>？</a:t>
            </a:r>
            <a:endParaRPr lang="en-US" altLang="zh-TW" sz="3200" dirty="0" smtClean="0">
              <a:latin typeface="+mj-ea"/>
              <a:ea typeface="+mj-ea"/>
            </a:endParaRPr>
          </a:p>
          <a:p>
            <a:r>
              <a:rPr lang="zh-TW" altLang="en-US" sz="3200" dirty="0" smtClean="0">
                <a:latin typeface="+mj-ea"/>
                <a:ea typeface="+mj-ea"/>
              </a:rPr>
              <a:t>為激發</a:t>
            </a:r>
            <a:r>
              <a:rPr lang="zh-TW" altLang="en-US" sz="3200" dirty="0">
                <a:latin typeface="+mj-ea"/>
                <a:ea typeface="+mj-ea"/>
              </a:rPr>
              <a:t>學生學習動機</a:t>
            </a:r>
            <a:r>
              <a:rPr lang="zh-TW" altLang="en-US" sz="3200" dirty="0" smtClean="0">
                <a:latin typeface="+mj-ea"/>
                <a:ea typeface="+mj-ea"/>
              </a:rPr>
              <a:t>，引領其學習</a:t>
            </a:r>
            <a:r>
              <a:rPr lang="zh-TW" altLang="en-US" sz="3200" dirty="0">
                <a:latin typeface="+mj-ea"/>
                <a:ea typeface="+mj-ea"/>
              </a:rPr>
              <a:t>與同儕合作並成為主動的學習</a:t>
            </a:r>
            <a:r>
              <a:rPr lang="zh-TW" altLang="en-US" sz="3200" dirty="0" smtClean="0">
                <a:latin typeface="+mj-ea"/>
                <a:ea typeface="+mj-ea"/>
              </a:rPr>
              <a:t>者，教學的準備及期望的支援或資源為何</a:t>
            </a:r>
            <a:r>
              <a:rPr lang="zh-TW" altLang="en-US" sz="3200" dirty="0">
                <a:latin typeface="+mj-ea"/>
                <a:ea typeface="+mj-ea"/>
              </a:rPr>
              <a:t>？</a:t>
            </a:r>
            <a:endParaRPr lang="en-US" altLang="zh-TW" sz="3200" dirty="0" smtClean="0">
              <a:latin typeface="+mj-ea"/>
              <a:ea typeface="+mj-ea"/>
            </a:endParaRPr>
          </a:p>
          <a:p>
            <a:endParaRPr lang="en-US" altLang="zh-TW" sz="3200" dirty="0" smtClean="0">
              <a:latin typeface="+mj-ea"/>
              <a:ea typeface="+mj-ea"/>
            </a:endParaRPr>
          </a:p>
        </p:txBody>
      </p:sp>
    </p:spTree>
    <p:extLst>
      <p:ext uri="{BB962C8B-B14F-4D97-AF65-F5344CB8AC3E}">
        <p14:creationId xmlns:p14="http://schemas.microsoft.com/office/powerpoint/2010/main" val="174057384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79512" y="476672"/>
            <a:ext cx="8229600" cy="1143000"/>
          </a:xfrm>
        </p:spPr>
        <p:txBody>
          <a:bodyPr>
            <a:normAutofit fontScale="90000"/>
          </a:bodyPr>
          <a:lstStyle/>
          <a:p>
            <a:r>
              <a:rPr lang="en-US" altLang="zh-TW" dirty="0" smtClean="0"/>
              <a:t/>
            </a:r>
            <a:br>
              <a:rPr lang="en-US" altLang="zh-TW" dirty="0" smtClean="0"/>
            </a:br>
            <a:r>
              <a:rPr lang="zh-TW" altLang="en-US" dirty="0" smtClean="0"/>
              <a:t>三、學習評量與應用</a:t>
            </a:r>
            <a:br>
              <a:rPr lang="zh-TW" altLang="en-US" dirty="0" smtClean="0"/>
            </a:br>
            <a:endParaRPr lang="zh-TW" altLang="en-US" dirty="0"/>
          </a:p>
        </p:txBody>
      </p:sp>
      <p:sp>
        <p:nvSpPr>
          <p:cNvPr id="3" name="內容版面配置區 2"/>
          <p:cNvSpPr>
            <a:spLocks noGrp="1"/>
          </p:cNvSpPr>
          <p:nvPr>
            <p:ph idx="1"/>
          </p:nvPr>
        </p:nvSpPr>
        <p:spPr/>
        <p:txBody>
          <a:bodyPr>
            <a:normAutofit/>
          </a:bodyPr>
          <a:lstStyle/>
          <a:p>
            <a:r>
              <a:rPr lang="zh-TW" altLang="en-US" sz="3200" u="sng" dirty="0" smtClean="0">
                <a:solidFill>
                  <a:srgbClr val="FF0000"/>
                </a:solidFill>
              </a:rPr>
              <a:t>學生是學習的主體</a:t>
            </a:r>
            <a:r>
              <a:rPr lang="zh-TW" altLang="en-US" sz="3200" dirty="0" smtClean="0"/>
              <a:t>，教師的教學應關注學生的學習成效，重視學生是否學會，而非僅以完成進度為目標。為了解學生的學習過程與成效，應使用</a:t>
            </a:r>
            <a:r>
              <a:rPr lang="zh-TW" altLang="en-US" sz="3200" u="sng" dirty="0" smtClean="0">
                <a:solidFill>
                  <a:srgbClr val="FF0000"/>
                </a:solidFill>
              </a:rPr>
              <a:t>多元的學習評量方式，並依據學習評量的結果，提供不同需求的學習輔導</a:t>
            </a:r>
            <a:r>
              <a:rPr lang="en-US" altLang="zh-TW" sz="3200" u="sng" dirty="0" smtClean="0"/>
              <a:t/>
            </a:r>
            <a:br>
              <a:rPr lang="en-US" altLang="zh-TW" sz="3200" u="sng" dirty="0" smtClean="0"/>
            </a:br>
            <a:r>
              <a:rPr lang="en-US" altLang="zh-TW" sz="3200" dirty="0" smtClean="0"/>
              <a:t>(</a:t>
            </a:r>
            <a:r>
              <a:rPr lang="zh-TW" altLang="en-US" sz="3200" dirty="0" smtClean="0"/>
              <a:t>一</a:t>
            </a:r>
            <a:r>
              <a:rPr lang="en-US" altLang="zh-TW" sz="3200" dirty="0" smtClean="0"/>
              <a:t>)</a:t>
            </a:r>
            <a:r>
              <a:rPr lang="zh-TW" altLang="en-US" sz="3200" dirty="0" smtClean="0"/>
              <a:t>學習評量實施</a:t>
            </a:r>
            <a:endParaRPr lang="en-US" altLang="zh-TW" sz="3200" dirty="0" smtClean="0"/>
          </a:p>
          <a:p>
            <a:r>
              <a:rPr lang="en-US" altLang="zh-TW" sz="3200" dirty="0" smtClean="0"/>
              <a:t>(</a:t>
            </a:r>
            <a:r>
              <a:rPr lang="zh-TW" altLang="en-US" sz="3200" dirty="0" smtClean="0"/>
              <a:t>二</a:t>
            </a:r>
            <a:r>
              <a:rPr lang="en-US" altLang="zh-TW" sz="3200" dirty="0" smtClean="0"/>
              <a:t>)</a:t>
            </a:r>
            <a:r>
              <a:rPr lang="zh-TW" altLang="en-US" sz="3200" dirty="0" smtClean="0"/>
              <a:t>評量結果應用</a:t>
            </a:r>
            <a:endParaRPr lang="en-US" altLang="zh-TW" sz="3200" dirty="0" smtClean="0"/>
          </a:p>
          <a:p>
            <a:endParaRPr lang="zh-TW" altLang="en-US" dirty="0"/>
          </a:p>
        </p:txBody>
      </p:sp>
    </p:spTree>
    <p:extLst>
      <p:ext uri="{BB962C8B-B14F-4D97-AF65-F5344CB8AC3E}">
        <p14:creationId xmlns:p14="http://schemas.microsoft.com/office/powerpoint/2010/main" val="25830422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67544" y="764704"/>
            <a:ext cx="8229600" cy="990600"/>
          </a:xfrm>
        </p:spPr>
        <p:txBody>
          <a:bodyPr>
            <a:normAutofit/>
          </a:bodyPr>
          <a:lstStyle/>
          <a:p>
            <a:r>
              <a:rPr lang="zh-TW" altLang="en-US" dirty="0"/>
              <a:t>學習評量與</a:t>
            </a:r>
            <a:r>
              <a:rPr lang="zh-TW" altLang="en-US" dirty="0" smtClean="0"/>
              <a:t>應用</a:t>
            </a:r>
            <a:r>
              <a:rPr lang="en-US" altLang="zh-TW" dirty="0"/>
              <a:t>—</a:t>
            </a:r>
            <a:r>
              <a:rPr lang="zh-TW" altLang="en-US" dirty="0"/>
              <a:t>討論</a:t>
            </a:r>
            <a:r>
              <a:rPr lang="zh-TW" altLang="en-US" dirty="0" smtClean="0"/>
              <a:t>問題</a:t>
            </a:r>
            <a:endParaRPr lang="zh-TW" altLang="en-US" dirty="0"/>
          </a:p>
        </p:txBody>
      </p:sp>
      <p:sp>
        <p:nvSpPr>
          <p:cNvPr id="3" name="內容版面配置區 2"/>
          <p:cNvSpPr>
            <a:spLocks noGrp="1"/>
          </p:cNvSpPr>
          <p:nvPr>
            <p:ph idx="1"/>
          </p:nvPr>
        </p:nvSpPr>
        <p:spPr>
          <a:xfrm>
            <a:off x="467544" y="1981200"/>
            <a:ext cx="8229600" cy="4876800"/>
          </a:xfrm>
        </p:spPr>
        <p:txBody>
          <a:bodyPr>
            <a:normAutofit/>
          </a:bodyPr>
          <a:lstStyle/>
          <a:p>
            <a:r>
              <a:rPr lang="zh-TW" altLang="en-US" sz="3600" dirty="0" smtClean="0">
                <a:latin typeface="+mj-ea"/>
                <a:ea typeface="+mj-ea"/>
              </a:rPr>
              <a:t>以學生</a:t>
            </a:r>
            <a:r>
              <a:rPr lang="zh-TW" altLang="en-US" sz="3600" dirty="0">
                <a:latin typeface="+mj-ea"/>
                <a:ea typeface="+mj-ea"/>
              </a:rPr>
              <a:t>是學習的</a:t>
            </a:r>
            <a:r>
              <a:rPr lang="zh-TW" altLang="en-US" sz="3600" dirty="0" smtClean="0">
                <a:latin typeface="+mj-ea"/>
                <a:ea typeface="+mj-ea"/>
              </a:rPr>
              <a:t>主體之學習評量，應注重的面向為何？</a:t>
            </a:r>
            <a:endParaRPr lang="en-US" altLang="zh-TW" sz="3600" dirty="0" smtClean="0">
              <a:latin typeface="+mj-ea"/>
              <a:ea typeface="+mj-ea"/>
            </a:endParaRPr>
          </a:p>
          <a:p>
            <a:r>
              <a:rPr lang="zh-TW" altLang="en-US" sz="3600" dirty="0" smtClean="0">
                <a:latin typeface="+mj-ea"/>
                <a:ea typeface="+mj-ea"/>
              </a:rPr>
              <a:t>以學生</a:t>
            </a:r>
            <a:r>
              <a:rPr lang="zh-TW" altLang="en-US" sz="3600" dirty="0">
                <a:latin typeface="+mj-ea"/>
                <a:ea typeface="+mj-ea"/>
              </a:rPr>
              <a:t>是學習的主體</a:t>
            </a:r>
            <a:r>
              <a:rPr lang="zh-TW" altLang="en-US" sz="3600" dirty="0" smtClean="0">
                <a:latin typeface="+mj-ea"/>
                <a:ea typeface="+mj-ea"/>
              </a:rPr>
              <a:t>之學習</a:t>
            </a:r>
            <a:r>
              <a:rPr lang="zh-TW" altLang="en-US" sz="3600" dirty="0">
                <a:latin typeface="+mj-ea"/>
                <a:ea typeface="+mj-ea"/>
              </a:rPr>
              <a:t>評</a:t>
            </a:r>
            <a:r>
              <a:rPr lang="zh-TW" altLang="en-US" sz="3600" dirty="0" smtClean="0">
                <a:latin typeface="+mj-ea"/>
                <a:ea typeface="+mj-ea"/>
              </a:rPr>
              <a:t>量</a:t>
            </a:r>
            <a:r>
              <a:rPr lang="zh-TW" altLang="en-US" sz="3600" dirty="0">
                <a:latin typeface="+mj-ea"/>
                <a:ea typeface="+mj-ea"/>
              </a:rPr>
              <a:t>，其評量結果可以如何</a:t>
            </a:r>
            <a:r>
              <a:rPr lang="zh-TW" altLang="en-US" sz="3600" dirty="0" smtClean="0">
                <a:latin typeface="+mj-ea"/>
                <a:ea typeface="+mj-ea"/>
              </a:rPr>
              <a:t>應用？</a:t>
            </a:r>
            <a:endParaRPr lang="zh-TW" altLang="en-US" sz="3600" dirty="0">
              <a:latin typeface="+mj-ea"/>
              <a:ea typeface="+mj-ea"/>
            </a:endParaRPr>
          </a:p>
        </p:txBody>
      </p:sp>
    </p:spTree>
    <p:extLst>
      <p:ext uri="{BB962C8B-B14F-4D97-AF65-F5344CB8AC3E}">
        <p14:creationId xmlns:p14="http://schemas.microsoft.com/office/powerpoint/2010/main" val="408251905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四、教學資源</a:t>
            </a:r>
            <a:endParaRPr lang="zh-TW" altLang="en-US" dirty="0"/>
          </a:p>
        </p:txBody>
      </p:sp>
      <p:sp>
        <p:nvSpPr>
          <p:cNvPr id="3" name="內容版面配置區 2"/>
          <p:cNvSpPr>
            <a:spLocks noGrp="1"/>
          </p:cNvSpPr>
          <p:nvPr>
            <p:ph idx="1"/>
          </p:nvPr>
        </p:nvSpPr>
        <p:spPr>
          <a:xfrm>
            <a:off x="457200" y="1484784"/>
            <a:ext cx="8229600" cy="4641379"/>
          </a:xfrm>
        </p:spPr>
        <p:txBody>
          <a:bodyPr>
            <a:normAutofit/>
          </a:bodyPr>
          <a:lstStyle/>
          <a:p>
            <a:r>
              <a:rPr lang="zh-TW" altLang="en-US" sz="3200" dirty="0" smtClean="0"/>
              <a:t>教學資源包括各種形式的教材與</a:t>
            </a:r>
            <a:r>
              <a:rPr lang="zh-TW" altLang="en-US" sz="3200" u="sng" dirty="0" smtClean="0">
                <a:solidFill>
                  <a:srgbClr val="FF0000"/>
                </a:solidFill>
              </a:rPr>
              <a:t>圖儀設備，研究機構、社區、產業、民間組織所研發的資源，以及各界人力資源</a:t>
            </a:r>
            <a:r>
              <a:rPr lang="zh-TW" altLang="en-US" sz="3200" dirty="0" smtClean="0"/>
              <a:t>。各該政府應編列經費，鼓勵教師研發多元與適切的教學資源。</a:t>
            </a:r>
            <a:r>
              <a:rPr lang="zh-TW" altLang="en-US" sz="3200" u="sng" dirty="0" smtClean="0">
                <a:solidFill>
                  <a:srgbClr val="FF0000"/>
                </a:solidFill>
              </a:rPr>
              <a:t>實施學校課程計畫所需的教學資源，相關教育經費，中央與地方應予支持</a:t>
            </a:r>
            <a:r>
              <a:rPr lang="zh-TW" altLang="en-US" sz="3200" dirty="0" smtClean="0"/>
              <a:t>。</a:t>
            </a:r>
            <a:endParaRPr lang="en-US" altLang="zh-TW" sz="3200" dirty="0" smtClean="0"/>
          </a:p>
          <a:p>
            <a:r>
              <a:rPr lang="en-US" altLang="zh-TW" sz="3200" dirty="0" smtClean="0"/>
              <a:t>(</a:t>
            </a:r>
            <a:r>
              <a:rPr lang="zh-TW" altLang="en-US" sz="3200" dirty="0" smtClean="0"/>
              <a:t>一</a:t>
            </a:r>
            <a:r>
              <a:rPr lang="en-US" altLang="zh-TW" sz="3200" dirty="0" smtClean="0"/>
              <a:t>)</a:t>
            </a:r>
            <a:r>
              <a:rPr lang="zh-TW" altLang="en-US" sz="3200" dirty="0" smtClean="0"/>
              <a:t>教科用書選用</a:t>
            </a:r>
            <a:endParaRPr lang="en-US" altLang="zh-TW" sz="3200" dirty="0" smtClean="0"/>
          </a:p>
          <a:p>
            <a:r>
              <a:rPr lang="en-US" altLang="zh-TW" sz="3200" dirty="0" smtClean="0"/>
              <a:t>(</a:t>
            </a:r>
            <a:r>
              <a:rPr lang="zh-TW" altLang="en-US" sz="3200" dirty="0" smtClean="0"/>
              <a:t>二</a:t>
            </a:r>
            <a:r>
              <a:rPr lang="en-US" altLang="zh-TW" sz="3200" dirty="0" smtClean="0"/>
              <a:t>)</a:t>
            </a:r>
            <a:r>
              <a:rPr lang="zh-TW" altLang="en-US" sz="3200" dirty="0" smtClean="0"/>
              <a:t>教材研發</a:t>
            </a:r>
            <a:endParaRPr lang="zh-TW" altLang="en-US" sz="3200" dirty="0"/>
          </a:p>
        </p:txBody>
      </p:sp>
    </p:spTree>
    <p:extLst>
      <p:ext uri="{BB962C8B-B14F-4D97-AF65-F5344CB8AC3E}">
        <p14:creationId xmlns:p14="http://schemas.microsoft.com/office/powerpoint/2010/main" val="429403319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教學</a:t>
            </a:r>
            <a:r>
              <a:rPr lang="zh-TW" altLang="en-US" dirty="0" smtClean="0"/>
              <a:t>資源</a:t>
            </a:r>
            <a:r>
              <a:rPr lang="en-US" altLang="zh-TW" dirty="0"/>
              <a:t>—</a:t>
            </a:r>
            <a:r>
              <a:rPr lang="zh-TW" altLang="en-US" dirty="0"/>
              <a:t>討論問題</a:t>
            </a:r>
          </a:p>
        </p:txBody>
      </p:sp>
      <p:sp>
        <p:nvSpPr>
          <p:cNvPr id="3" name="內容版面配置區 2"/>
          <p:cNvSpPr>
            <a:spLocks noGrp="1"/>
          </p:cNvSpPr>
          <p:nvPr>
            <p:ph idx="1"/>
          </p:nvPr>
        </p:nvSpPr>
        <p:spPr>
          <a:xfrm>
            <a:off x="467544" y="1844824"/>
            <a:ext cx="8229600" cy="4876800"/>
          </a:xfrm>
        </p:spPr>
        <p:txBody>
          <a:bodyPr>
            <a:normAutofit/>
          </a:bodyPr>
          <a:lstStyle/>
          <a:p>
            <a:r>
              <a:rPr lang="zh-TW" altLang="en-US" sz="3200" dirty="0">
                <a:latin typeface="+mj-ea"/>
                <a:ea typeface="+mj-ea"/>
              </a:rPr>
              <a:t>教學</a:t>
            </a:r>
            <a:r>
              <a:rPr lang="zh-TW" altLang="en-US" sz="3200" dirty="0" smtClean="0">
                <a:latin typeface="+mj-ea"/>
                <a:ea typeface="+mj-ea"/>
              </a:rPr>
              <a:t>資源</a:t>
            </a:r>
            <a:r>
              <a:rPr lang="zh-TW" altLang="en-US" sz="3200" dirty="0">
                <a:latin typeface="+mj-ea"/>
                <a:ea typeface="+mj-ea"/>
              </a:rPr>
              <a:t>是</a:t>
            </a:r>
            <a:r>
              <a:rPr lang="zh-TW" altLang="en-US" sz="3200" dirty="0" smtClean="0">
                <a:latin typeface="+mj-ea"/>
                <a:ea typeface="+mj-ea"/>
              </a:rPr>
              <a:t>落實課程</a:t>
            </a:r>
            <a:r>
              <a:rPr lang="zh-TW" altLang="en-US" sz="3200" dirty="0">
                <a:latin typeface="+mj-ea"/>
                <a:ea typeface="+mj-ea"/>
              </a:rPr>
              <a:t>綱要的</a:t>
            </a:r>
            <a:r>
              <a:rPr lang="zh-TW" altLang="en-US" sz="3200" dirty="0" smtClean="0">
                <a:latin typeface="+mj-ea"/>
                <a:ea typeface="+mj-ea"/>
              </a:rPr>
              <a:t>關鍵之一</a:t>
            </a:r>
            <a:r>
              <a:rPr lang="zh-TW" altLang="en-US" sz="3200" dirty="0">
                <a:latin typeface="+mj-ea"/>
                <a:ea typeface="+mj-ea"/>
              </a:rPr>
              <a:t>，通常教學資源指</a:t>
            </a:r>
            <a:r>
              <a:rPr lang="zh-TW" altLang="en-US" sz="3200" dirty="0" smtClean="0">
                <a:latin typeface="+mj-ea"/>
                <a:ea typeface="+mj-ea"/>
              </a:rPr>
              <a:t>涉的範疇為何</a:t>
            </a:r>
            <a:r>
              <a:rPr lang="zh-TW" altLang="en-US" sz="3200" dirty="0" smtClean="0">
                <a:latin typeface="新細明體"/>
                <a:ea typeface="新細明體"/>
              </a:rPr>
              <a:t>？</a:t>
            </a:r>
            <a:endParaRPr lang="en-US" altLang="zh-TW" sz="3200" dirty="0" smtClean="0">
              <a:latin typeface="+mj-ea"/>
              <a:ea typeface="+mj-ea"/>
            </a:endParaRPr>
          </a:p>
          <a:p>
            <a:r>
              <a:rPr lang="zh-TW" altLang="en-US" sz="3200" dirty="0">
                <a:latin typeface="+mj-ea"/>
                <a:ea typeface="+mj-ea"/>
              </a:rPr>
              <a:t>落實課程</a:t>
            </a:r>
            <a:r>
              <a:rPr lang="zh-TW" altLang="en-US" sz="3200" dirty="0" smtClean="0">
                <a:latin typeface="+mj-ea"/>
                <a:ea typeface="+mj-ea"/>
              </a:rPr>
              <a:t>綱要之精神理念</a:t>
            </a:r>
            <a:r>
              <a:rPr lang="zh-TW" altLang="en-US" sz="3200" dirty="0" smtClean="0">
                <a:latin typeface="新細明體"/>
                <a:ea typeface="新細明體"/>
              </a:rPr>
              <a:t>，</a:t>
            </a:r>
            <a:r>
              <a:rPr lang="zh-TW" altLang="en-US" sz="3200" dirty="0" smtClean="0">
                <a:latin typeface="+mj-ea"/>
                <a:ea typeface="+mj-ea"/>
              </a:rPr>
              <a:t>選用教</a:t>
            </a:r>
            <a:r>
              <a:rPr lang="zh-TW" altLang="en-US" sz="3200" dirty="0">
                <a:latin typeface="+mj-ea"/>
                <a:ea typeface="+mj-ea"/>
              </a:rPr>
              <a:t>科用</a:t>
            </a:r>
            <a:r>
              <a:rPr lang="zh-TW" altLang="en-US" sz="3200" dirty="0" smtClean="0">
                <a:latin typeface="+mj-ea"/>
                <a:ea typeface="+mj-ea"/>
              </a:rPr>
              <a:t>書應注意</a:t>
            </a:r>
            <a:r>
              <a:rPr lang="zh-TW" altLang="en-US" sz="3200" dirty="0">
                <a:latin typeface="+mj-ea"/>
                <a:ea typeface="+mj-ea"/>
              </a:rPr>
              <a:t>些甚麼</a:t>
            </a:r>
            <a:r>
              <a:rPr lang="zh-TW" altLang="en-US" sz="3200" dirty="0" smtClean="0">
                <a:latin typeface="+mj-ea"/>
                <a:ea typeface="+mj-ea"/>
              </a:rPr>
              <a:t>？</a:t>
            </a:r>
            <a:endParaRPr lang="en-US" altLang="zh-TW" sz="3200" dirty="0" smtClean="0">
              <a:latin typeface="+mj-ea"/>
              <a:ea typeface="+mj-ea"/>
            </a:endParaRPr>
          </a:p>
          <a:p>
            <a:r>
              <a:rPr lang="zh-TW" altLang="en-US" sz="3200" dirty="0">
                <a:latin typeface="+mj-ea"/>
                <a:ea typeface="+mj-ea"/>
              </a:rPr>
              <a:t>配合課程綱要</a:t>
            </a:r>
            <a:r>
              <a:rPr lang="zh-TW" altLang="en-US" sz="3200" dirty="0" smtClean="0">
                <a:latin typeface="+mj-ea"/>
                <a:ea typeface="+mj-ea"/>
              </a:rPr>
              <a:t>實施</a:t>
            </a:r>
            <a:r>
              <a:rPr lang="zh-TW" altLang="en-US" sz="3200" dirty="0" smtClean="0">
                <a:latin typeface="新細明體"/>
                <a:ea typeface="新細明體"/>
              </a:rPr>
              <a:t>，</a:t>
            </a:r>
            <a:r>
              <a:rPr lang="zh-TW" altLang="en-US" sz="3200" dirty="0" smtClean="0">
                <a:latin typeface="+mj-ea"/>
                <a:ea typeface="+mj-ea"/>
              </a:rPr>
              <a:t>學校研發教材需要衡量及注意的</a:t>
            </a:r>
            <a:r>
              <a:rPr lang="zh-TW" altLang="en-US" sz="3200" dirty="0">
                <a:latin typeface="+mj-ea"/>
                <a:ea typeface="+mj-ea"/>
              </a:rPr>
              <a:t>事項為何</a:t>
            </a:r>
            <a:r>
              <a:rPr lang="zh-TW" altLang="en-US" sz="3200" dirty="0" smtClean="0">
                <a:latin typeface="+mj-ea"/>
                <a:ea typeface="+mj-ea"/>
              </a:rPr>
              <a:t>？再者</a:t>
            </a:r>
            <a:r>
              <a:rPr lang="zh-TW" altLang="en-US" sz="3200" dirty="0" smtClean="0">
                <a:latin typeface="新細明體"/>
                <a:ea typeface="新細明體"/>
              </a:rPr>
              <a:t>，</a:t>
            </a:r>
            <a:r>
              <a:rPr lang="zh-TW" altLang="en-US" sz="3200" dirty="0" smtClean="0">
                <a:latin typeface="+mj-ea"/>
                <a:ea typeface="+mj-ea"/>
              </a:rPr>
              <a:t>可以尋求哪些協作的機制</a:t>
            </a:r>
            <a:r>
              <a:rPr lang="zh-TW" altLang="en-US" sz="3200" dirty="0" smtClean="0">
                <a:latin typeface="新細明體"/>
                <a:ea typeface="新細明體"/>
              </a:rPr>
              <a:t>？</a:t>
            </a:r>
            <a:endParaRPr lang="en-US" altLang="zh-TW" sz="3200" dirty="0" smtClean="0">
              <a:latin typeface="+mj-ea"/>
              <a:ea typeface="+mj-ea"/>
            </a:endParaRPr>
          </a:p>
          <a:p>
            <a:endParaRPr lang="zh-TW" altLang="en-US" sz="3200" dirty="0">
              <a:latin typeface="+mj-ea"/>
              <a:ea typeface="+mj-ea"/>
            </a:endParaRPr>
          </a:p>
          <a:p>
            <a:endParaRPr lang="zh-TW" altLang="en-US" sz="3200" dirty="0">
              <a:latin typeface="+mj-ea"/>
              <a:ea typeface="+mj-ea"/>
            </a:endParaRPr>
          </a:p>
        </p:txBody>
      </p:sp>
    </p:spTree>
    <p:extLst>
      <p:ext uri="{BB962C8B-B14F-4D97-AF65-F5344CB8AC3E}">
        <p14:creationId xmlns:p14="http://schemas.microsoft.com/office/powerpoint/2010/main" val="195313096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五、教師專業發展</a:t>
            </a:r>
            <a:endParaRPr lang="zh-TW" altLang="en-US" dirty="0"/>
          </a:p>
        </p:txBody>
      </p:sp>
      <p:sp>
        <p:nvSpPr>
          <p:cNvPr id="3" name="內容版面配置區 2"/>
          <p:cNvSpPr>
            <a:spLocks noGrp="1"/>
          </p:cNvSpPr>
          <p:nvPr>
            <p:ph idx="1"/>
          </p:nvPr>
        </p:nvSpPr>
        <p:spPr/>
        <p:txBody>
          <a:bodyPr>
            <a:noAutofit/>
          </a:bodyPr>
          <a:lstStyle/>
          <a:p>
            <a:r>
              <a:rPr lang="zh-TW" altLang="en-US" sz="3200" dirty="0" smtClean="0"/>
              <a:t>教師是專業工作者，需持續專業發展以支持學生學習。教師專業發展內涵包括學科專業知識、教學實務能力與教育專業態度等。</a:t>
            </a:r>
            <a:r>
              <a:rPr lang="zh-TW" altLang="en-US" sz="3200" u="sng" dirty="0" smtClean="0">
                <a:solidFill>
                  <a:srgbClr val="FF0000"/>
                </a:solidFill>
              </a:rPr>
              <a:t>教師應自發組成專業學習社群，共同探究與分享交流教學實務</a:t>
            </a:r>
            <a:r>
              <a:rPr lang="zh-TW" altLang="en-US" sz="3200" dirty="0" smtClean="0"/>
              <a:t>；積極參加校內外進修與研習，不斷與時俱進；充分利用社會資源，精進課程設計、教學策略與學習評量，進而提升學生學習成效。</a:t>
            </a:r>
            <a:endParaRPr lang="en-US" altLang="zh-TW" sz="3200" dirty="0" smtClean="0"/>
          </a:p>
          <a:p>
            <a:r>
              <a:rPr lang="en-US" altLang="zh-TW" sz="3200" dirty="0" smtClean="0"/>
              <a:t>(</a:t>
            </a:r>
            <a:r>
              <a:rPr lang="zh-TW" altLang="en-US" sz="3200" dirty="0" smtClean="0"/>
              <a:t>一</a:t>
            </a:r>
            <a:r>
              <a:rPr lang="en-US" altLang="zh-TW" sz="3200" dirty="0" smtClean="0"/>
              <a:t>)</a:t>
            </a:r>
            <a:r>
              <a:rPr lang="zh-TW" altLang="en-US" sz="3200" dirty="0" smtClean="0"/>
              <a:t>教師專業發展實施內涵</a:t>
            </a:r>
            <a:endParaRPr lang="en-US" altLang="zh-TW" sz="3200" dirty="0" smtClean="0"/>
          </a:p>
          <a:p>
            <a:r>
              <a:rPr lang="en-US" altLang="zh-TW" sz="3200" dirty="0" smtClean="0"/>
              <a:t>(</a:t>
            </a:r>
            <a:r>
              <a:rPr lang="zh-TW" altLang="en-US" sz="3200" dirty="0" smtClean="0"/>
              <a:t>二</a:t>
            </a:r>
            <a:r>
              <a:rPr lang="en-US" altLang="zh-TW" sz="3200" dirty="0" smtClean="0"/>
              <a:t>)</a:t>
            </a:r>
            <a:r>
              <a:rPr lang="zh-TW" altLang="en-US" sz="3200" dirty="0" smtClean="0"/>
              <a:t>教師專業發展支持系統</a:t>
            </a:r>
            <a:endParaRPr lang="zh-TW" altLang="en-US" sz="3200" dirty="0"/>
          </a:p>
        </p:txBody>
      </p:sp>
    </p:spTree>
    <p:extLst>
      <p:ext uri="{BB962C8B-B14F-4D97-AF65-F5344CB8AC3E}">
        <p14:creationId xmlns:p14="http://schemas.microsoft.com/office/powerpoint/2010/main" val="246710628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教師專業</a:t>
            </a:r>
            <a:r>
              <a:rPr lang="zh-TW" altLang="en-US" dirty="0" smtClean="0"/>
              <a:t>發展</a:t>
            </a:r>
            <a:r>
              <a:rPr lang="en-US" altLang="zh-TW" dirty="0"/>
              <a:t>—</a:t>
            </a:r>
            <a:r>
              <a:rPr lang="zh-TW" altLang="en-US" dirty="0"/>
              <a:t>討論問題</a:t>
            </a:r>
          </a:p>
        </p:txBody>
      </p:sp>
      <p:sp>
        <p:nvSpPr>
          <p:cNvPr id="3" name="內容版面配置區 2"/>
          <p:cNvSpPr>
            <a:spLocks noGrp="1"/>
          </p:cNvSpPr>
          <p:nvPr>
            <p:ph idx="1"/>
          </p:nvPr>
        </p:nvSpPr>
        <p:spPr>
          <a:xfrm>
            <a:off x="467544" y="1844824"/>
            <a:ext cx="8229600" cy="4876800"/>
          </a:xfrm>
        </p:spPr>
        <p:txBody>
          <a:bodyPr/>
          <a:lstStyle/>
          <a:p>
            <a:r>
              <a:rPr lang="zh-TW" altLang="en-US" sz="3200" dirty="0" smtClean="0">
                <a:latin typeface="+mj-ea"/>
                <a:ea typeface="+mj-ea"/>
              </a:rPr>
              <a:t>為落實</a:t>
            </a:r>
            <a:r>
              <a:rPr lang="zh-TW" altLang="en-US" sz="3200" dirty="0">
                <a:latin typeface="+mj-ea"/>
                <a:ea typeface="+mj-ea"/>
              </a:rPr>
              <a:t>課程</a:t>
            </a:r>
            <a:r>
              <a:rPr lang="zh-TW" altLang="en-US" sz="3200" dirty="0" smtClean="0">
                <a:latin typeface="+mj-ea"/>
                <a:ea typeface="+mj-ea"/>
              </a:rPr>
              <a:t>綱要，教師應充實及提升的專業內涵</a:t>
            </a:r>
            <a:r>
              <a:rPr lang="zh-TW" altLang="en-US" sz="3200" dirty="0">
                <a:latin typeface="+mj-ea"/>
                <a:ea typeface="+mj-ea"/>
              </a:rPr>
              <a:t>為何？</a:t>
            </a:r>
            <a:endParaRPr lang="en-US" altLang="zh-TW" sz="3200" dirty="0" smtClean="0">
              <a:latin typeface="+mj-ea"/>
              <a:ea typeface="+mj-ea"/>
            </a:endParaRPr>
          </a:p>
          <a:p>
            <a:r>
              <a:rPr lang="zh-TW" altLang="en-US" sz="3200" dirty="0">
                <a:latin typeface="+mj-ea"/>
                <a:ea typeface="+mj-ea"/>
              </a:rPr>
              <a:t>為落實課程綱要，</a:t>
            </a:r>
            <a:r>
              <a:rPr lang="zh-TW" altLang="en-US" sz="3200" dirty="0" smtClean="0">
                <a:latin typeface="+mj-ea"/>
                <a:ea typeface="+mj-ea"/>
              </a:rPr>
              <a:t>教師專業發展的作法與</a:t>
            </a:r>
            <a:r>
              <a:rPr lang="zh-TW" altLang="en-US" sz="3200" dirty="0">
                <a:latin typeface="+mj-ea"/>
                <a:ea typeface="+mj-ea"/>
              </a:rPr>
              <a:t>策略為何？</a:t>
            </a:r>
          </a:p>
          <a:p>
            <a:r>
              <a:rPr lang="zh-TW" altLang="en-US" sz="3200" dirty="0">
                <a:latin typeface="+mj-ea"/>
                <a:ea typeface="+mj-ea"/>
              </a:rPr>
              <a:t>為落實課程</a:t>
            </a:r>
            <a:r>
              <a:rPr lang="zh-TW" altLang="en-US" sz="3200" dirty="0" smtClean="0">
                <a:latin typeface="+mj-ea"/>
                <a:ea typeface="+mj-ea"/>
              </a:rPr>
              <a:t>綱要，教師們期望獲得的專業</a:t>
            </a:r>
            <a:r>
              <a:rPr lang="zh-TW" altLang="en-US" sz="3200" u="sng" dirty="0" smtClean="0">
                <a:latin typeface="+mj-ea"/>
                <a:ea typeface="+mj-ea"/>
              </a:rPr>
              <a:t>支持系統</a:t>
            </a:r>
            <a:r>
              <a:rPr lang="zh-TW" altLang="en-US" sz="3200" dirty="0">
                <a:latin typeface="+mj-ea"/>
                <a:ea typeface="+mj-ea"/>
              </a:rPr>
              <a:t>為何？</a:t>
            </a:r>
          </a:p>
          <a:p>
            <a:endParaRPr lang="zh-TW" altLang="en-US" sz="3200" dirty="0"/>
          </a:p>
        </p:txBody>
      </p:sp>
    </p:spTree>
    <p:extLst>
      <p:ext uri="{BB962C8B-B14F-4D97-AF65-F5344CB8AC3E}">
        <p14:creationId xmlns:p14="http://schemas.microsoft.com/office/powerpoint/2010/main" val="163446877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zh-TW" altLang="en-US" dirty="0" smtClean="0"/>
              <a:t>六、行政</a:t>
            </a:r>
            <a:r>
              <a:rPr lang="zh-TW" altLang="en-US" dirty="0" smtClean="0"/>
              <a:t>支持</a:t>
            </a:r>
            <a:r>
              <a:rPr lang="zh-TW" altLang="en-US" dirty="0" smtClean="0">
                <a:latin typeface="新細明體"/>
                <a:ea typeface="新細明體"/>
              </a:rPr>
              <a:t>（略）</a:t>
            </a:r>
            <a:endParaRPr lang="zh-TW" altLang="en-US" dirty="0"/>
          </a:p>
        </p:txBody>
      </p:sp>
      <p:sp>
        <p:nvSpPr>
          <p:cNvPr id="3" name="內容版面配置區 2"/>
          <p:cNvSpPr>
            <a:spLocks noGrp="1"/>
          </p:cNvSpPr>
          <p:nvPr>
            <p:ph idx="1"/>
          </p:nvPr>
        </p:nvSpPr>
        <p:spPr/>
        <p:txBody>
          <a:bodyPr>
            <a:normAutofit/>
          </a:bodyPr>
          <a:lstStyle/>
          <a:p>
            <a:r>
              <a:rPr lang="zh-TW" altLang="en-US" sz="3200" dirty="0" smtClean="0"/>
              <a:t>各該主管機關與學校之行政支持是為了協助學校課程與教學的實施，並支持教師教學與學生學習，以實現課程綱要的理念與目標，</a:t>
            </a:r>
            <a:r>
              <a:rPr lang="zh-TW" altLang="en-US" sz="3200" u="sng" dirty="0" smtClean="0">
                <a:solidFill>
                  <a:srgbClr val="FF0000"/>
                </a:solidFill>
              </a:rPr>
              <a:t>行政支持包括經費與專業支持，以及相關配套修訂等</a:t>
            </a:r>
            <a:r>
              <a:rPr lang="zh-TW" altLang="en-US" sz="3200" dirty="0" smtClean="0"/>
              <a:t>。</a:t>
            </a:r>
            <a:endParaRPr lang="en-US" altLang="zh-TW" sz="3200" dirty="0" smtClean="0"/>
          </a:p>
          <a:p>
            <a:r>
              <a:rPr lang="en-US" altLang="zh-TW" sz="3200" dirty="0" smtClean="0"/>
              <a:t>(</a:t>
            </a:r>
            <a:r>
              <a:rPr lang="zh-TW" altLang="en-US" sz="3200" dirty="0" smtClean="0"/>
              <a:t>一</a:t>
            </a:r>
            <a:r>
              <a:rPr lang="en-US" altLang="zh-TW" sz="3200" dirty="0" smtClean="0"/>
              <a:t>)</a:t>
            </a:r>
            <a:r>
              <a:rPr lang="zh-TW" altLang="en-US" sz="3200" dirty="0" smtClean="0"/>
              <a:t>經費與專業支持</a:t>
            </a:r>
            <a:endParaRPr lang="en-US" altLang="zh-TW" sz="3200" dirty="0" smtClean="0"/>
          </a:p>
          <a:p>
            <a:r>
              <a:rPr lang="en-US" altLang="zh-TW" sz="3200" dirty="0" smtClean="0"/>
              <a:t>(</a:t>
            </a:r>
            <a:r>
              <a:rPr lang="zh-TW" altLang="en-US" sz="3200" dirty="0" smtClean="0"/>
              <a:t>二</a:t>
            </a:r>
            <a:r>
              <a:rPr lang="en-US" altLang="zh-TW" sz="3200" dirty="0" smtClean="0"/>
              <a:t>)</a:t>
            </a:r>
            <a:r>
              <a:rPr lang="zh-TW" altLang="en-US" sz="3200" dirty="0" smtClean="0"/>
              <a:t>相關配套修訂</a:t>
            </a:r>
            <a:endParaRPr lang="zh-TW" altLang="en-US" sz="3200" dirty="0"/>
          </a:p>
        </p:txBody>
      </p:sp>
    </p:spTree>
    <p:extLst>
      <p:ext uri="{BB962C8B-B14F-4D97-AF65-F5344CB8AC3E}">
        <p14:creationId xmlns:p14="http://schemas.microsoft.com/office/powerpoint/2010/main" val="418355939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67544" y="116632"/>
            <a:ext cx="8229600" cy="1143000"/>
          </a:xfrm>
        </p:spPr>
        <p:txBody>
          <a:bodyPr/>
          <a:lstStyle/>
          <a:p>
            <a:r>
              <a:rPr lang="zh-TW" altLang="en-US" dirty="0" smtClean="0"/>
              <a:t>七、家長與民間參與</a:t>
            </a:r>
            <a:endParaRPr lang="zh-TW" altLang="en-US" dirty="0"/>
          </a:p>
        </p:txBody>
      </p:sp>
      <p:sp>
        <p:nvSpPr>
          <p:cNvPr id="3" name="內容版面配置區 2"/>
          <p:cNvSpPr>
            <a:spLocks noGrp="1"/>
          </p:cNvSpPr>
          <p:nvPr>
            <p:ph idx="1"/>
          </p:nvPr>
        </p:nvSpPr>
        <p:spPr>
          <a:xfrm>
            <a:off x="251520" y="1124744"/>
            <a:ext cx="8445624" cy="4525963"/>
          </a:xfrm>
        </p:spPr>
        <p:txBody>
          <a:bodyPr>
            <a:noAutofit/>
          </a:bodyPr>
          <a:lstStyle/>
          <a:p>
            <a:r>
              <a:rPr lang="en-US" altLang="zh-TW" sz="2800" dirty="0" smtClean="0"/>
              <a:t>(</a:t>
            </a:r>
            <a:r>
              <a:rPr lang="zh-TW" altLang="en-US" sz="2800" dirty="0" smtClean="0"/>
              <a:t>一</a:t>
            </a:r>
            <a:r>
              <a:rPr lang="en-US" altLang="zh-TW" sz="2800" dirty="0" smtClean="0"/>
              <a:t>)</a:t>
            </a:r>
            <a:r>
              <a:rPr lang="zh-TW" altLang="en-US" sz="2800" dirty="0" smtClean="0"/>
              <a:t>課程實施需要爭取家長支持及參與，學校應鼓勵家長會</a:t>
            </a:r>
            <a:r>
              <a:rPr lang="zh-TW" altLang="en-US" sz="2800" dirty="0" smtClean="0">
                <a:solidFill>
                  <a:srgbClr val="FF0000"/>
                </a:solidFill>
              </a:rPr>
              <a:t>成立家長學習社群</a:t>
            </a:r>
            <a:r>
              <a:rPr lang="zh-TW" altLang="en-US" sz="2800" dirty="0" smtClean="0"/>
              <a:t>或</a:t>
            </a:r>
            <a:r>
              <a:rPr lang="zh-TW" altLang="en-US" sz="2800" dirty="0" smtClean="0">
                <a:solidFill>
                  <a:srgbClr val="FF0000"/>
                </a:solidFill>
              </a:rPr>
              <a:t>親師共學社群</a:t>
            </a:r>
            <a:r>
              <a:rPr lang="zh-TW" altLang="en-US" sz="2800" dirty="0" smtClean="0"/>
              <a:t>，增進親職教養知能，強化親師之間的協同合作，支持學生有效學習與適性發展。</a:t>
            </a:r>
          </a:p>
          <a:p>
            <a:r>
              <a:rPr lang="en-US" altLang="zh-TW" sz="2800" dirty="0" smtClean="0"/>
              <a:t>(</a:t>
            </a:r>
            <a:r>
              <a:rPr lang="zh-TW" altLang="en-US" sz="2800" dirty="0" smtClean="0"/>
              <a:t>二</a:t>
            </a:r>
            <a:r>
              <a:rPr lang="en-US" altLang="zh-TW" sz="2800" dirty="0" smtClean="0"/>
              <a:t>)</a:t>
            </a:r>
            <a:r>
              <a:rPr lang="zh-TW" altLang="en-US" sz="2800" dirty="0" smtClean="0"/>
              <a:t>學校應</a:t>
            </a:r>
            <a:r>
              <a:rPr lang="zh-TW" altLang="en-US" sz="2800" dirty="0" smtClean="0">
                <a:solidFill>
                  <a:srgbClr val="FF0000"/>
                </a:solidFill>
              </a:rPr>
              <a:t>定期邀請家長參與教師公開授課</a:t>
            </a:r>
            <a:r>
              <a:rPr lang="zh-TW" altLang="en-US" sz="2800" dirty="0" smtClean="0"/>
              <a:t>或</a:t>
            </a:r>
            <a:r>
              <a:rPr lang="zh-TW" altLang="en-US" sz="2800" dirty="0" smtClean="0">
                <a:solidFill>
                  <a:srgbClr val="FF0000"/>
                </a:solidFill>
              </a:rPr>
              <a:t>其他課程與教學相關活動</a:t>
            </a:r>
            <a:r>
              <a:rPr lang="zh-TW" altLang="en-US" sz="2800" dirty="0" smtClean="0"/>
              <a:t>，引導家長</a:t>
            </a:r>
            <a:r>
              <a:rPr lang="zh-TW" altLang="en-US" sz="2800" dirty="0" smtClean="0">
                <a:solidFill>
                  <a:srgbClr val="FF0000"/>
                </a:solidFill>
              </a:rPr>
              <a:t>關心班級及學校課程與教學之實踐</a:t>
            </a:r>
            <a:r>
              <a:rPr lang="zh-TW" altLang="en-US" sz="2800" dirty="0" smtClean="0"/>
              <a:t>，並能主動與家長正向的溝通互動，建立親師生共學的學校文化。</a:t>
            </a:r>
          </a:p>
          <a:p>
            <a:r>
              <a:rPr lang="en-US" altLang="zh-TW" sz="2800" dirty="0" smtClean="0"/>
              <a:t>(</a:t>
            </a:r>
            <a:r>
              <a:rPr lang="zh-TW" altLang="en-US" sz="2800" dirty="0" smtClean="0"/>
              <a:t>三</a:t>
            </a:r>
            <a:r>
              <a:rPr lang="en-US" altLang="zh-TW" sz="2800" dirty="0" smtClean="0"/>
              <a:t>)</a:t>
            </a:r>
            <a:r>
              <a:rPr lang="zh-TW" altLang="en-US" sz="2800" dirty="0" smtClean="0"/>
              <a:t>身心障礙學生的</a:t>
            </a:r>
            <a:r>
              <a:rPr lang="zh-TW" altLang="en-US" sz="2800" dirty="0" smtClean="0">
                <a:solidFill>
                  <a:srgbClr val="FF0000"/>
                </a:solidFill>
              </a:rPr>
              <a:t>個別化教育計畫</a:t>
            </a:r>
            <a:r>
              <a:rPr lang="zh-TW" altLang="en-US" sz="2800" dirty="0" smtClean="0"/>
              <a:t>需有學生家長參與訂定。</a:t>
            </a:r>
          </a:p>
          <a:p>
            <a:r>
              <a:rPr lang="en-US" altLang="zh-TW" sz="2800" dirty="0" smtClean="0"/>
              <a:t>(</a:t>
            </a:r>
            <a:r>
              <a:rPr lang="zh-TW" altLang="en-US" sz="2800" dirty="0" smtClean="0"/>
              <a:t>四</a:t>
            </a:r>
            <a:r>
              <a:rPr lang="en-US" altLang="zh-TW" sz="2800" dirty="0" smtClean="0"/>
              <a:t>)</a:t>
            </a:r>
            <a:r>
              <a:rPr lang="zh-TW" altLang="en-US" sz="2800" dirty="0" smtClean="0"/>
              <a:t>學校可結合</a:t>
            </a:r>
            <a:r>
              <a:rPr lang="zh-TW" altLang="en-US" sz="2800" dirty="0" smtClean="0">
                <a:solidFill>
                  <a:srgbClr val="FF0000"/>
                </a:solidFill>
              </a:rPr>
              <a:t>民間組織與產業界的社會資源，並建立夥伴關係</a:t>
            </a:r>
            <a:r>
              <a:rPr lang="zh-TW" altLang="en-US" sz="2800" dirty="0" smtClean="0"/>
              <a:t>，以充實教學活動。</a:t>
            </a:r>
            <a:endParaRPr lang="zh-TW" altLang="en-US" sz="2800" dirty="0"/>
          </a:p>
        </p:txBody>
      </p:sp>
    </p:spTree>
    <p:extLst>
      <p:ext uri="{BB962C8B-B14F-4D97-AF65-F5344CB8AC3E}">
        <p14:creationId xmlns:p14="http://schemas.microsoft.com/office/powerpoint/2010/main" val="255246801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家長與民間參</a:t>
            </a:r>
            <a:r>
              <a:rPr lang="zh-TW" altLang="en-US" dirty="0" smtClean="0"/>
              <a:t>與</a:t>
            </a:r>
            <a:r>
              <a:rPr lang="en-US" altLang="zh-TW" dirty="0"/>
              <a:t>—</a:t>
            </a:r>
            <a:r>
              <a:rPr lang="zh-TW" altLang="en-US" dirty="0"/>
              <a:t>討論問題</a:t>
            </a:r>
          </a:p>
        </p:txBody>
      </p:sp>
      <p:sp>
        <p:nvSpPr>
          <p:cNvPr id="3" name="內容版面配置區 2"/>
          <p:cNvSpPr>
            <a:spLocks noGrp="1"/>
          </p:cNvSpPr>
          <p:nvPr>
            <p:ph idx="1"/>
          </p:nvPr>
        </p:nvSpPr>
        <p:spPr>
          <a:xfrm>
            <a:off x="467544" y="1981200"/>
            <a:ext cx="8229600" cy="4876800"/>
          </a:xfrm>
        </p:spPr>
        <p:txBody>
          <a:bodyPr>
            <a:normAutofit/>
          </a:bodyPr>
          <a:lstStyle/>
          <a:p>
            <a:r>
              <a:rPr lang="zh-TW" altLang="en-US" sz="3200" dirty="0">
                <a:latin typeface="+mj-ea"/>
                <a:ea typeface="+mj-ea"/>
              </a:rPr>
              <a:t>為落實課程綱要</a:t>
            </a:r>
            <a:r>
              <a:rPr lang="zh-TW" altLang="en-US" sz="3200" dirty="0" smtClean="0">
                <a:latin typeface="+mj-ea"/>
                <a:ea typeface="+mj-ea"/>
              </a:rPr>
              <a:t>，學校可以用哪些方法爭取</a:t>
            </a:r>
            <a:r>
              <a:rPr lang="zh-TW" altLang="en-US" sz="3200" dirty="0">
                <a:latin typeface="+mj-ea"/>
                <a:ea typeface="+mj-ea"/>
              </a:rPr>
              <a:t>家長支持及參</a:t>
            </a:r>
            <a:r>
              <a:rPr lang="zh-TW" altLang="en-US" sz="3200" dirty="0" smtClean="0">
                <a:latin typeface="+mj-ea"/>
                <a:ea typeface="+mj-ea"/>
              </a:rPr>
              <a:t>與？</a:t>
            </a:r>
            <a:endParaRPr lang="en-US" altLang="zh-TW" sz="3200" dirty="0" smtClean="0">
              <a:latin typeface="+mj-ea"/>
              <a:ea typeface="+mj-ea"/>
            </a:endParaRPr>
          </a:p>
          <a:p>
            <a:r>
              <a:rPr lang="zh-TW" altLang="en-US" sz="3200" dirty="0" smtClean="0">
                <a:latin typeface="+mj-ea"/>
                <a:ea typeface="+mj-ea"/>
              </a:rPr>
              <a:t>教師</a:t>
            </a:r>
            <a:r>
              <a:rPr lang="zh-TW" altLang="en-US" sz="3200" dirty="0">
                <a:latin typeface="+mj-ea"/>
                <a:ea typeface="+mj-ea"/>
              </a:rPr>
              <a:t>公開</a:t>
            </a:r>
            <a:r>
              <a:rPr lang="zh-TW" altLang="en-US" sz="3200" dirty="0" smtClean="0">
                <a:latin typeface="+mj-ea"/>
                <a:ea typeface="+mj-ea"/>
              </a:rPr>
              <a:t>授課邀請家長參與所代表的意涵，及其對於學校文化及教師教學的正面</a:t>
            </a:r>
            <a:r>
              <a:rPr lang="zh-TW" altLang="en-US" sz="3200" dirty="0">
                <a:latin typeface="+mj-ea"/>
                <a:ea typeface="+mj-ea"/>
              </a:rPr>
              <a:t>影響為何？</a:t>
            </a:r>
            <a:endParaRPr lang="en-US" altLang="zh-TW" sz="3200" dirty="0" smtClean="0">
              <a:latin typeface="+mj-ea"/>
              <a:ea typeface="+mj-ea"/>
            </a:endParaRPr>
          </a:p>
          <a:p>
            <a:r>
              <a:rPr lang="zh-TW" altLang="en-US" sz="3200" dirty="0" smtClean="0">
                <a:latin typeface="+mj-ea"/>
                <a:ea typeface="+mj-ea"/>
              </a:rPr>
              <a:t>學校對於充實</a:t>
            </a:r>
            <a:r>
              <a:rPr lang="zh-TW" altLang="en-US" sz="3200" dirty="0">
                <a:latin typeface="+mj-ea"/>
                <a:ea typeface="+mj-ea"/>
              </a:rPr>
              <a:t>教學</a:t>
            </a:r>
            <a:r>
              <a:rPr lang="zh-TW" altLang="en-US" sz="3200" dirty="0" smtClean="0">
                <a:latin typeface="+mj-ea"/>
                <a:ea typeface="+mj-ea"/>
              </a:rPr>
              <a:t>活動，可與民間</a:t>
            </a:r>
            <a:r>
              <a:rPr lang="zh-TW" altLang="en-US" sz="3200" dirty="0">
                <a:latin typeface="+mj-ea"/>
                <a:ea typeface="+mj-ea"/>
              </a:rPr>
              <a:t>組織與產業</a:t>
            </a:r>
            <a:r>
              <a:rPr lang="zh-TW" altLang="en-US" sz="3200" dirty="0" smtClean="0">
                <a:latin typeface="+mj-ea"/>
                <a:ea typeface="+mj-ea"/>
              </a:rPr>
              <a:t>界如何合作？</a:t>
            </a:r>
            <a:endParaRPr lang="zh-TW" altLang="en-US" sz="3200" dirty="0">
              <a:latin typeface="+mj-ea"/>
              <a:ea typeface="+mj-ea"/>
            </a:endParaRPr>
          </a:p>
          <a:p>
            <a:endParaRPr lang="zh-TW" altLang="en-US" sz="3200" dirty="0">
              <a:latin typeface="+mj-ea"/>
              <a:ea typeface="+mj-ea"/>
            </a:endParaRPr>
          </a:p>
        </p:txBody>
      </p:sp>
    </p:spTree>
    <p:extLst>
      <p:ext uri="{BB962C8B-B14F-4D97-AF65-F5344CB8AC3E}">
        <p14:creationId xmlns:p14="http://schemas.microsoft.com/office/powerpoint/2010/main" val="304445994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八、附則</a:t>
            </a:r>
          </a:p>
        </p:txBody>
      </p:sp>
      <p:sp>
        <p:nvSpPr>
          <p:cNvPr id="3" name="內容版面配置區 2"/>
          <p:cNvSpPr>
            <a:spLocks noGrp="1"/>
          </p:cNvSpPr>
          <p:nvPr>
            <p:ph idx="1"/>
          </p:nvPr>
        </p:nvSpPr>
        <p:spPr>
          <a:xfrm>
            <a:off x="395536" y="1457400"/>
            <a:ext cx="8229600" cy="5400600"/>
          </a:xfrm>
        </p:spPr>
        <p:txBody>
          <a:bodyPr>
            <a:normAutofit/>
          </a:bodyPr>
          <a:lstStyle/>
          <a:p>
            <a:r>
              <a:rPr lang="zh-TW" altLang="en-US" sz="2000" dirty="0" smtClean="0"/>
              <a:t>不同教育階段銜接問題</a:t>
            </a:r>
            <a:endParaRPr lang="en-US" altLang="zh-TW" sz="2000" dirty="0" smtClean="0"/>
          </a:p>
          <a:p>
            <a:r>
              <a:rPr lang="zh-TW" altLang="en-US" sz="2000" dirty="0" smtClean="0"/>
              <a:t>全年授課日數與週數及上課天數</a:t>
            </a:r>
            <a:endParaRPr lang="en-US" altLang="zh-TW" sz="2000" dirty="0" smtClean="0"/>
          </a:p>
          <a:p>
            <a:r>
              <a:rPr lang="zh-TW" altLang="en-US" sz="2000" dirty="0" smtClean="0"/>
              <a:t>學生在校作息及各項非學習節數之活動，由學校依各該主管機關訂定</a:t>
            </a:r>
            <a:endParaRPr lang="en-US" altLang="zh-TW" sz="2000" dirty="0" smtClean="0"/>
          </a:p>
          <a:p>
            <a:r>
              <a:rPr lang="zh-TW" altLang="en-US" sz="2000" dirty="0" smtClean="0"/>
              <a:t>特殊教育學生與體育班、藝術才能班及科學班等特殊類型班級學生之部定及校訂課程均得彈性調整</a:t>
            </a:r>
            <a:endParaRPr lang="en-US" altLang="zh-TW" sz="2000" dirty="0" smtClean="0">
              <a:latin typeface="新細明體"/>
              <a:ea typeface="新細明體"/>
            </a:endParaRPr>
          </a:p>
          <a:p>
            <a:r>
              <a:rPr lang="zh-TW" altLang="en-US" sz="2000" dirty="0" smtClean="0"/>
              <a:t>高級中等學校進修部、實用技能學程、建教合作班、重點產業專班等學制及班別等實施規範</a:t>
            </a:r>
            <a:endParaRPr lang="en-US" altLang="zh-TW" sz="2000" dirty="0" smtClean="0"/>
          </a:p>
          <a:p>
            <a:r>
              <a:rPr lang="zh-TW" altLang="en-US" sz="2000" dirty="0" smtClean="0"/>
              <a:t>國民中學實施技藝教育時，應依相關辦法規定實施，得彈性調整學習總節數，開設技藝課程。</a:t>
            </a:r>
          </a:p>
          <a:p>
            <a:r>
              <a:rPr lang="zh-TW" altLang="en-US" sz="2000" dirty="0" smtClean="0"/>
              <a:t>依照國民體育法等相關法令，學校應於各學習階段之彈性學習、團體活動或其他學習時間適切安排體育活動。</a:t>
            </a:r>
            <a:endParaRPr lang="en-US" altLang="zh-TW" sz="2000" dirty="0" smtClean="0"/>
          </a:p>
          <a:p>
            <a:r>
              <a:rPr lang="zh-TW" altLang="en-US" sz="2000" dirty="0" smtClean="0"/>
              <a:t>原住民族地區及原住民重點學校的領域學習課程，可依原住民族學生學習需求及民族語言文化差異進行彈性調整</a:t>
            </a:r>
            <a:endParaRPr lang="en-US" altLang="zh-TW" sz="2000" dirty="0" smtClean="0"/>
          </a:p>
          <a:p>
            <a:r>
              <a:rPr lang="zh-TW" altLang="en-US" sz="2000" dirty="0" smtClean="0"/>
              <a:t>實驗教育之課程實施</a:t>
            </a:r>
            <a:endParaRPr lang="en-US" altLang="zh-TW" sz="2000" dirty="0" smtClean="0"/>
          </a:p>
          <a:p>
            <a:r>
              <a:rPr lang="zh-TW" altLang="en-US" sz="2000" dirty="0"/>
              <a:t>各領域</a:t>
            </a:r>
            <a:r>
              <a:rPr lang="en-US" altLang="zh-TW" sz="2000" dirty="0"/>
              <a:t>/</a:t>
            </a:r>
            <a:r>
              <a:rPr lang="zh-TW" altLang="en-US" sz="2000" dirty="0"/>
              <a:t>群科</a:t>
            </a:r>
            <a:r>
              <a:rPr lang="en-US" altLang="zh-TW" sz="2000" dirty="0"/>
              <a:t>/</a:t>
            </a:r>
            <a:r>
              <a:rPr lang="zh-TW" altLang="en-US" sz="2000" dirty="0"/>
              <a:t>學程</a:t>
            </a:r>
            <a:r>
              <a:rPr lang="en-US" altLang="zh-TW" sz="2000" dirty="0"/>
              <a:t>/</a:t>
            </a:r>
            <a:r>
              <a:rPr lang="zh-TW" altLang="en-US" sz="2000" dirty="0"/>
              <a:t>科目之課程發展與教學</a:t>
            </a:r>
            <a:r>
              <a:rPr lang="zh-TW" altLang="en-US" sz="2000" dirty="0" smtClean="0"/>
              <a:t>實施</a:t>
            </a:r>
            <a:endParaRPr lang="en-US" altLang="zh-TW" sz="2000" dirty="0" smtClean="0"/>
          </a:p>
        </p:txBody>
      </p:sp>
    </p:spTree>
    <p:extLst>
      <p:ext uri="{BB962C8B-B14F-4D97-AF65-F5344CB8AC3E}">
        <p14:creationId xmlns:p14="http://schemas.microsoft.com/office/powerpoint/2010/main" val="139142808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ctrTitle"/>
          </p:nvPr>
        </p:nvSpPr>
        <p:spPr/>
        <p:txBody>
          <a:bodyPr/>
          <a:lstStyle/>
          <a:p>
            <a:r>
              <a:rPr lang="zh-TW" altLang="en-US" sz="4800" dirty="0" smtClean="0">
                <a:latin typeface="+mn-ea"/>
                <a:ea typeface="+mn-ea"/>
              </a:rPr>
              <a:t>捌、附錄</a:t>
            </a:r>
            <a:endParaRPr lang="zh-TW" altLang="en-US" sz="4800" dirty="0">
              <a:latin typeface="+mn-ea"/>
              <a:ea typeface="+mn-ea"/>
            </a:endParaRPr>
          </a:p>
        </p:txBody>
      </p:sp>
      <p:sp>
        <p:nvSpPr>
          <p:cNvPr id="5" name="副標題 4"/>
          <p:cNvSpPr>
            <a:spLocks noGrp="1"/>
          </p:cNvSpPr>
          <p:nvPr>
            <p:ph type="subTitle" idx="1"/>
          </p:nvPr>
        </p:nvSpPr>
        <p:spPr/>
        <p:txBody>
          <a:bodyPr/>
          <a:lstStyle/>
          <a:p>
            <a:endParaRPr lang="zh-TW" altLang="en-US" dirty="0"/>
          </a:p>
        </p:txBody>
      </p:sp>
    </p:spTree>
    <p:extLst>
      <p:ext uri="{BB962C8B-B14F-4D97-AF65-F5344CB8AC3E}">
        <p14:creationId xmlns:p14="http://schemas.microsoft.com/office/powerpoint/2010/main" val="365717159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dirty="0"/>
          </a:p>
        </p:txBody>
      </p:sp>
      <p:sp>
        <p:nvSpPr>
          <p:cNvPr id="3" name="內容版面配置區 2"/>
          <p:cNvSpPr>
            <a:spLocks noGrp="1"/>
          </p:cNvSpPr>
          <p:nvPr>
            <p:ph idx="1"/>
          </p:nvPr>
        </p:nvSpPr>
        <p:spPr/>
        <p:txBody>
          <a:bodyPr/>
          <a:lstStyle/>
          <a:p>
            <a:pPr>
              <a:lnSpc>
                <a:spcPct val="150000"/>
              </a:lnSpc>
            </a:pPr>
            <a:r>
              <a:rPr lang="zh-TW" altLang="en-US" sz="3200" dirty="0">
                <a:latin typeface="+mn-ea"/>
              </a:rPr>
              <a:t>附錄一：高級中等學校共同核心課程</a:t>
            </a:r>
            <a:r>
              <a:rPr lang="zh-TW" altLang="en-US" sz="3200" dirty="0" smtClean="0">
                <a:latin typeface="+mn-ea"/>
              </a:rPr>
              <a:t>規劃</a:t>
            </a:r>
            <a:endParaRPr lang="en-US" altLang="zh-TW" sz="3200" dirty="0" smtClean="0">
              <a:latin typeface="+mn-ea"/>
            </a:endParaRPr>
          </a:p>
          <a:p>
            <a:pPr>
              <a:lnSpc>
                <a:spcPct val="150000"/>
              </a:lnSpc>
            </a:pPr>
            <a:r>
              <a:rPr lang="zh-TW" altLang="en-US" sz="3200" dirty="0">
                <a:latin typeface="+mn-ea"/>
              </a:rPr>
              <a:t>附錄二：高級中等學校團體活動時間規劃說明及注意事</a:t>
            </a:r>
            <a:r>
              <a:rPr lang="zh-TW" altLang="en-US" sz="3200" dirty="0"/>
              <a:t>項</a:t>
            </a:r>
          </a:p>
        </p:txBody>
      </p:sp>
    </p:spTree>
    <p:extLst>
      <p:ext uri="{BB962C8B-B14F-4D97-AF65-F5344CB8AC3E}">
        <p14:creationId xmlns:p14="http://schemas.microsoft.com/office/powerpoint/2010/main" val="302112322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清晰度">
  <a:themeElements>
    <a:clrScheme name="清晰度">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古典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清晰度">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Clarity</Template>
  <TotalTime>321</TotalTime>
  <Words>1670</Words>
  <Application>Microsoft Office PowerPoint</Application>
  <PresentationFormat>如螢幕大小 (4:3)</PresentationFormat>
  <Paragraphs>111</Paragraphs>
  <Slides>31</Slides>
  <Notes>0</Notes>
  <HiddenSlides>0</HiddenSlides>
  <MMClips>0</MMClips>
  <ScaleCrop>false</ScaleCrop>
  <HeadingPairs>
    <vt:vector size="4" baseType="variant">
      <vt:variant>
        <vt:lpstr>佈景主題</vt:lpstr>
      </vt:variant>
      <vt:variant>
        <vt:i4>1</vt:i4>
      </vt:variant>
      <vt:variant>
        <vt:lpstr>投影片標題</vt:lpstr>
      </vt:variant>
      <vt:variant>
        <vt:i4>31</vt:i4>
      </vt:variant>
    </vt:vector>
  </HeadingPairs>
  <TitlesOfParts>
    <vt:vector size="32" baseType="lpstr">
      <vt:lpstr>清晰度</vt:lpstr>
      <vt:lpstr>十二年國民基本教育課程綱要 總綱導讀-國中小學階段</vt:lpstr>
      <vt:lpstr> 十二年國民基本教育課程綱要總綱 目錄 </vt:lpstr>
      <vt:lpstr>壹、修訂背景</vt:lpstr>
      <vt:lpstr>PowerPoint 簡報</vt:lpstr>
      <vt:lpstr>貳、基本理念</vt:lpstr>
      <vt:lpstr>PowerPoint 簡報</vt:lpstr>
      <vt:lpstr>參、課程目標</vt:lpstr>
      <vt:lpstr>PowerPoint 簡報</vt:lpstr>
      <vt:lpstr>肆、核心素養</vt:lpstr>
      <vt:lpstr>PowerPoint 簡報</vt:lpstr>
      <vt:lpstr>伍、學習階段</vt:lpstr>
      <vt:lpstr>PowerPoint 簡報</vt:lpstr>
      <vt:lpstr>陸、課程架構</vt:lpstr>
      <vt:lpstr>PowerPoint 簡報</vt:lpstr>
      <vt:lpstr>柒、實施要點</vt:lpstr>
      <vt:lpstr>一、課程發展</vt:lpstr>
      <vt:lpstr>課程發展—討論問題</vt:lpstr>
      <vt:lpstr>二、教學實施</vt:lpstr>
      <vt:lpstr> 教學實施—討論問題 </vt:lpstr>
      <vt:lpstr> 三、學習評量與應用 </vt:lpstr>
      <vt:lpstr>學習評量與應用—討論問題</vt:lpstr>
      <vt:lpstr>四、教學資源</vt:lpstr>
      <vt:lpstr>教學資源—討論問題</vt:lpstr>
      <vt:lpstr>五、教師專業發展</vt:lpstr>
      <vt:lpstr>教師專業發展—討論問題</vt:lpstr>
      <vt:lpstr>六、行政支持（略）</vt:lpstr>
      <vt:lpstr>七、家長與民間參與</vt:lpstr>
      <vt:lpstr>家長與民間參與—討論問題</vt:lpstr>
      <vt:lpstr>八、附則</vt:lpstr>
      <vt:lpstr>捌、附錄</vt:lpstr>
      <vt:lpstr>PowerPoint 簡報</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USER</dc:creator>
  <cp:lastModifiedBy>user</cp:lastModifiedBy>
  <cp:revision>26</cp:revision>
  <dcterms:created xsi:type="dcterms:W3CDTF">2018-04-17T09:43:19Z</dcterms:created>
  <dcterms:modified xsi:type="dcterms:W3CDTF">2018-04-20T15:16:20Z</dcterms:modified>
</cp:coreProperties>
</file>